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1504" r:id="rId2"/>
    <p:sldId id="257" r:id="rId3"/>
    <p:sldId id="1463" r:id="rId4"/>
    <p:sldId id="1429" r:id="rId5"/>
    <p:sldId id="1464" r:id="rId6"/>
    <p:sldId id="1466" r:id="rId7"/>
    <p:sldId id="1468" r:id="rId8"/>
    <p:sldId id="1467" r:id="rId9"/>
    <p:sldId id="1469" r:id="rId10"/>
    <p:sldId id="1470" r:id="rId11"/>
    <p:sldId id="1471" r:id="rId12"/>
    <p:sldId id="1384" r:id="rId13"/>
    <p:sldId id="1472" r:id="rId14"/>
    <p:sldId id="1393" r:id="rId15"/>
    <p:sldId id="1352" r:id="rId16"/>
    <p:sldId id="1473" r:id="rId17"/>
    <p:sldId id="1462" r:id="rId18"/>
    <p:sldId id="1474" r:id="rId19"/>
    <p:sldId id="1475" r:id="rId20"/>
    <p:sldId id="1476" r:id="rId21"/>
    <p:sldId id="1500" r:id="rId22"/>
    <p:sldId id="1482" r:id="rId23"/>
    <p:sldId id="1487" r:id="rId24"/>
    <p:sldId id="1488" r:id="rId25"/>
    <p:sldId id="1489" r:id="rId26"/>
    <p:sldId id="1477" r:id="rId27"/>
    <p:sldId id="1490" r:id="rId28"/>
    <p:sldId id="1481" r:id="rId29"/>
    <p:sldId id="1479" r:id="rId30"/>
    <p:sldId id="1501" r:id="rId31"/>
    <p:sldId id="1502" r:id="rId32"/>
    <p:sldId id="1503" r:id="rId33"/>
    <p:sldId id="1492" r:id="rId34"/>
    <p:sldId id="1486" r:id="rId35"/>
    <p:sldId id="1498" r:id="rId36"/>
    <p:sldId id="1493" r:id="rId37"/>
    <p:sldId id="1494" r:id="rId38"/>
    <p:sldId id="1499" r:id="rId39"/>
    <p:sldId id="1495" r:id="rId40"/>
    <p:sldId id="1496" r:id="rId41"/>
    <p:sldId id="1497" r:id="rId42"/>
    <p:sldId id="1401" r:id="rId43"/>
    <p:sldId id="1427" r:id="rId44"/>
  </p:sldIdLst>
  <p:sldSz cx="12192000" cy="6858000"/>
  <p:notesSz cx="9928225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현섭" initials="김" lastIdx="2" clrIdx="0">
    <p:extLst>
      <p:ext uri="{19B8F6BF-5375-455C-9EA6-DF929625EA0E}">
        <p15:presenceInfo xmlns:p15="http://schemas.microsoft.com/office/powerpoint/2012/main" userId="S::201402340@o.cnu.ac.kr::dac379c0-7562-45b9-8498-e346852193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FBE5D6"/>
    <a:srgbClr val="FFFFFF"/>
    <a:srgbClr val="C0504D"/>
    <a:srgbClr val="D99694"/>
    <a:srgbClr val="D9D9D9"/>
    <a:srgbClr val="F2F2F2"/>
    <a:srgbClr val="DEEBF7"/>
    <a:srgbClr val="FEF7E1"/>
    <a:srgbClr val="FFE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90" autoAdjust="0"/>
    <p:restoredTop sz="90502" autoAdjust="0"/>
  </p:normalViewPr>
  <p:slideViewPr>
    <p:cSldViewPr>
      <p:cViewPr varScale="1">
        <p:scale>
          <a:sx n="99" d="100"/>
          <a:sy n="99" d="100"/>
        </p:scale>
        <p:origin x="112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257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90" d="100"/>
        <a:sy n="90" d="100"/>
      </p:scale>
      <p:origin x="0" y="-19324"/>
    </p:cViewPr>
  </p:sorterViewPr>
  <p:notesViewPr>
    <p:cSldViewPr>
      <p:cViewPr varScale="1">
        <p:scale>
          <a:sx n="115" d="100"/>
          <a:sy n="115" d="100"/>
        </p:scale>
        <p:origin x="2130" y="96"/>
      </p:cViewPr>
      <p:guideLst>
        <p:guide orient="horz" pos="2141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2230" cy="339884"/>
          </a:xfrm>
          <a:prstGeom prst="rect">
            <a:avLst/>
          </a:prstGeom>
        </p:spPr>
        <p:txBody>
          <a:bodyPr vert="horz" lIns="94866" tIns="47433" rIns="94866" bIns="47433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9" y="0"/>
            <a:ext cx="4302230" cy="339884"/>
          </a:xfrm>
          <a:prstGeom prst="rect">
            <a:avLst/>
          </a:prstGeom>
        </p:spPr>
        <p:txBody>
          <a:bodyPr vert="horz" lIns="94866" tIns="47433" rIns="94866" bIns="47433" rtlCol="0"/>
          <a:lstStyle>
            <a:lvl1pPr algn="r">
              <a:defRPr sz="1200"/>
            </a:lvl1pPr>
          </a:lstStyle>
          <a:p>
            <a:fld id="{466F0644-6A69-40A8-BC47-8214A4F55989}" type="datetimeFigureOut">
              <a:rPr lang="en-SG" smtClean="0"/>
              <a:t>19/5/23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11175"/>
            <a:ext cx="4527550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66" tIns="47433" rIns="94866" bIns="47433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4" y="3228896"/>
            <a:ext cx="7942580" cy="3058954"/>
          </a:xfrm>
          <a:prstGeom prst="rect">
            <a:avLst/>
          </a:prstGeom>
        </p:spPr>
        <p:txBody>
          <a:bodyPr vert="horz" lIns="94866" tIns="47433" rIns="94866" bIns="4743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456612"/>
            <a:ext cx="4302230" cy="339884"/>
          </a:xfrm>
          <a:prstGeom prst="rect">
            <a:avLst/>
          </a:prstGeom>
        </p:spPr>
        <p:txBody>
          <a:bodyPr vert="horz" lIns="94866" tIns="47433" rIns="94866" bIns="47433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9" y="6456612"/>
            <a:ext cx="4302230" cy="339884"/>
          </a:xfrm>
          <a:prstGeom prst="rect">
            <a:avLst/>
          </a:prstGeom>
        </p:spPr>
        <p:txBody>
          <a:bodyPr vert="horz" lIns="94866" tIns="47433" rIns="94866" bIns="47433" rtlCol="0" anchor="b"/>
          <a:lstStyle>
            <a:lvl1pPr algn="r">
              <a:defRPr sz="1200"/>
            </a:lvl1pPr>
          </a:lstStyle>
          <a:p>
            <a:fld id="{AF340038-D6DF-41B3-A520-27C99775E60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009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40038-D6DF-41B3-A520-27C99775E604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7407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345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3161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0028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1241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9525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4801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3034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9668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5098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6320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A279B41-A7CF-4EC6-BC36-38DD6BDB0761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170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91126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4033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3474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5440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4126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1751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1174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99246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18446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8767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2057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9094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6622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71147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76195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32668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39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88592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14625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3399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5472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86854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89971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1468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6071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473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7492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0297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4149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8857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4501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19/5/23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  <p:pic>
        <p:nvPicPr>
          <p:cNvPr id="7" name="그림 6" descr="텍스트, 장면, 도박장, 방이(가) 표시된 사진&#10;&#10;자동 생성된 설명">
            <a:extLst>
              <a:ext uri="{FF2B5EF4-FFF2-40B4-BE49-F238E27FC236}">
                <a16:creationId xmlns:a16="http://schemas.microsoft.com/office/drawing/2014/main" id="{7110E9BF-A617-0EB8-1F0D-39D8F3F1D6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58"/>
          <a:stretch/>
        </p:blipFill>
        <p:spPr>
          <a:xfrm>
            <a:off x="11683480" y="6356313"/>
            <a:ext cx="468141" cy="45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50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19/5/23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152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19/5/23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8422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50" y="13560"/>
            <a:ext cx="11713301" cy="607128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00336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350" y="692696"/>
            <a:ext cx="11713301" cy="5616624"/>
          </a:xfrm>
        </p:spPr>
        <p:txBody>
          <a:bodyPr/>
          <a:lstStyle>
            <a:lvl1pPr>
              <a:defRPr sz="2800" b="1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19/5/23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11259968" y="10633"/>
            <a:ext cx="952361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2945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spcBef>
                <a:spcPct val="0"/>
              </a:spcBef>
            </a:pPr>
            <a:fld id="{407CA21D-4252-4252-98EA-AE35162510B2}" type="slidenum">
              <a:rPr lang="en-US" altLang="ko-KR" sz="1600" smtClean="0">
                <a:solidFill>
                  <a:srgbClr val="003366"/>
                </a:solidFill>
              </a:rPr>
              <a:pPr algn="ctr" eaLnBrk="1" hangingPunct="1">
                <a:spcBef>
                  <a:spcPct val="0"/>
                </a:spcBef>
              </a:pPr>
              <a:t>‹#›</a:t>
            </a:fld>
            <a:endParaRPr lang="en-US" altLang="ko-KR" sz="1600" dirty="0">
              <a:solidFill>
                <a:srgbClr val="003366"/>
              </a:solidFill>
            </a:endParaRPr>
          </a:p>
        </p:txBody>
      </p:sp>
      <p:pic>
        <p:nvPicPr>
          <p:cNvPr id="15" name="그림 14" descr="텍스트, 장면, 도박장, 방이(가) 표시된 사진&#10;&#10;자동 생성된 설명">
            <a:extLst>
              <a:ext uri="{FF2B5EF4-FFF2-40B4-BE49-F238E27FC236}">
                <a16:creationId xmlns:a16="http://schemas.microsoft.com/office/drawing/2014/main" id="{BB1F7B45-4211-15EA-8386-B662E97247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58"/>
          <a:stretch/>
        </p:blipFill>
        <p:spPr>
          <a:xfrm>
            <a:off x="11683480" y="6356313"/>
            <a:ext cx="468141" cy="45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23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19/5/23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9184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19/5/23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52332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19/5/23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6987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19/5/23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753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19/5/23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1369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19/5/23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7058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19/5/23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10180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F803D-A5FE-4B77-B4CB-23514FFCCD2F}" type="datetimeFigureOut">
              <a:rPr lang="en-SG" smtClean="0"/>
              <a:t>19/5/23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391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cs-lcms.cnu.ac.kr/login?redirectUrl=https://dcs-lcms.cnu.ac.k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even776484@g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0.png"/><Relationship Id="rId3" Type="http://schemas.openxmlformats.org/officeDocument/2006/relationships/image" Target="../media/image350.png"/><Relationship Id="rId7" Type="http://schemas.openxmlformats.org/officeDocument/2006/relationships/image" Target="../media/image27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665412" y="836712"/>
            <a:ext cx="8856984" cy="256316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3366"/>
                </a:solidFill>
              </a:rPr>
              <a:t>Image</a:t>
            </a:r>
            <a:r>
              <a:rPr lang="ko-KR" altLang="en-US" sz="4800" b="1" dirty="0">
                <a:solidFill>
                  <a:srgbClr val="003366"/>
                </a:solidFill>
              </a:rPr>
              <a:t> </a:t>
            </a:r>
            <a:r>
              <a:rPr lang="en-US" altLang="ko-KR" sz="4800" b="1" dirty="0">
                <a:solidFill>
                  <a:srgbClr val="003366"/>
                </a:solidFill>
              </a:rPr>
              <a:t>Processing</a:t>
            </a:r>
            <a:br>
              <a:rPr lang="en-US" altLang="ko-KR" sz="4800" b="1" dirty="0">
                <a:solidFill>
                  <a:srgbClr val="003366"/>
                </a:solidFill>
              </a:rPr>
            </a:br>
            <a:r>
              <a:rPr lang="ko-KR" altLang="en-US" sz="4800" b="1" dirty="0">
                <a:solidFill>
                  <a:srgbClr val="9AB5E4"/>
                </a:solidFill>
              </a:rPr>
              <a:t>실습</a:t>
            </a:r>
            <a:r>
              <a:rPr lang="en-US" altLang="ko-KR" sz="4800" b="1" dirty="0">
                <a:solidFill>
                  <a:srgbClr val="9AB5E4"/>
                </a:solidFill>
              </a:rPr>
              <a:t> 12</a:t>
            </a:r>
            <a:r>
              <a:rPr lang="ko-KR" altLang="en-US" sz="4800" b="1" dirty="0">
                <a:solidFill>
                  <a:srgbClr val="9AB5E4"/>
                </a:solidFill>
              </a:rPr>
              <a:t>주차</a:t>
            </a:r>
            <a:endParaRPr lang="en-SG" sz="4800" b="1" dirty="0">
              <a:solidFill>
                <a:srgbClr val="9AB5E4"/>
              </a:solidFill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BA78CCAD-79EC-4B7B-A8BA-3C3FE1214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1456" y="4005120"/>
            <a:ext cx="8064896" cy="17526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</a:rPr>
              <a:t>김 대 현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r>
              <a:rPr lang="en-US" altLang="ko-KR" sz="2400" dirty="0"/>
              <a:t>Department of Computer Science and Engineering</a:t>
            </a:r>
          </a:p>
          <a:p>
            <a:r>
              <a:rPr lang="en-US" altLang="ko-KR" sz="2400" b="1" dirty="0" err="1"/>
              <a:t>Chungnam</a:t>
            </a:r>
            <a:r>
              <a:rPr lang="en-US" altLang="ko-KR" sz="2400" b="1" dirty="0"/>
              <a:t> National University, Korea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9902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26"/>
    </mc:Choice>
    <mc:Fallback xmlns="">
      <p:transition spd="slow" advTm="345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en-US" altLang="ko-KR"/>
              <a:t>Canny Edge </a:t>
            </a:r>
            <a:r>
              <a:rPr lang="ko-KR" altLang="en-US"/>
              <a:t>과제 리뷰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Canny Edge </a:t>
            </a:r>
            <a:r>
              <a:rPr lang="ko-KR" altLang="en-US"/>
              <a:t>과제 리뷰</a:t>
            </a:r>
            <a:endParaRPr lang="en-US" altLang="ko-KR" dirty="0"/>
          </a:p>
          <a:p>
            <a:pPr marL="800100" lvl="1" indent="-342900">
              <a:spcBef>
                <a:spcPts val="560"/>
              </a:spcBef>
              <a:buSzPts val="2800"/>
              <a:buChar char="•"/>
            </a:pPr>
            <a:r>
              <a:rPr lang="en-US" altLang="ko-KR"/>
              <a:t>Non-Maximum-Suppression 5x5</a:t>
            </a: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1B43E85-4EA4-8025-B1E9-A891038BE79E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3098746" y="4124707"/>
            <a:ext cx="5544616" cy="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49D4A1F-9C0A-7F20-0DEA-128A91403F02}"/>
              </a:ext>
            </a:extLst>
          </p:cNvPr>
          <p:cNvCxnSpPr>
            <a:cxnSpLocks/>
            <a:stCxn id="13" idx="0"/>
            <a:endCxn id="13" idx="2"/>
          </p:cNvCxnSpPr>
          <p:nvPr/>
        </p:nvCxnSpPr>
        <p:spPr>
          <a:xfrm>
            <a:off x="5871054" y="1679202"/>
            <a:ext cx="0" cy="4891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액자 12">
            <a:extLst>
              <a:ext uri="{FF2B5EF4-FFF2-40B4-BE49-F238E27FC236}">
                <a16:creationId xmlns:a16="http://schemas.microsoft.com/office/drawing/2014/main" id="{832EEF11-A827-444C-B695-ED1544AF163F}"/>
              </a:ext>
            </a:extLst>
          </p:cNvPr>
          <p:cNvSpPr/>
          <p:nvPr/>
        </p:nvSpPr>
        <p:spPr>
          <a:xfrm>
            <a:off x="3098746" y="1679202"/>
            <a:ext cx="5544616" cy="4891010"/>
          </a:xfrm>
          <a:prstGeom prst="frame">
            <a:avLst>
              <a:gd name="adj1" fmla="val 0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C5CDDAE-8325-EBE2-999A-39D31B4B1BA3}"/>
              </a:ext>
            </a:extLst>
          </p:cNvPr>
          <p:cNvSpPr/>
          <p:nvPr/>
        </p:nvSpPr>
        <p:spPr>
          <a:xfrm>
            <a:off x="8533001" y="4016494"/>
            <a:ext cx="220722" cy="216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C4BA6B8-5E5F-F0B6-1BD2-54C3E8A1A974}"/>
              </a:ext>
            </a:extLst>
          </p:cNvPr>
          <p:cNvSpPr/>
          <p:nvPr/>
        </p:nvSpPr>
        <p:spPr>
          <a:xfrm>
            <a:off x="4374539" y="4016494"/>
            <a:ext cx="220722" cy="216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2DD0D41-EEE2-057F-D7A4-BABAF04C6DAE}"/>
              </a:ext>
            </a:extLst>
          </p:cNvPr>
          <p:cNvSpPr/>
          <p:nvPr/>
        </p:nvSpPr>
        <p:spPr>
          <a:xfrm>
            <a:off x="7146847" y="4016494"/>
            <a:ext cx="220722" cy="216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9FCA3B-C37C-AF44-626B-1FEE11B64F04}"/>
              </a:ext>
            </a:extLst>
          </p:cNvPr>
          <p:cNvGrpSpPr/>
          <p:nvPr/>
        </p:nvGrpSpPr>
        <p:grpSpPr>
          <a:xfrm>
            <a:off x="5760693" y="5309716"/>
            <a:ext cx="2993030" cy="216426"/>
            <a:chOff x="5760693" y="5373216"/>
            <a:chExt cx="2993030" cy="21642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FFED5E4-DA97-40AD-C166-47349B7682A2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713A7CD-12C8-4276-F831-B065978629B4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9993620-11CA-0423-C900-A16C1845483B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44F90754-4DD4-348A-1E1A-EA7EA8F6047E}"/>
              </a:ext>
            </a:extLst>
          </p:cNvPr>
          <p:cNvSpPr/>
          <p:nvPr/>
        </p:nvSpPr>
        <p:spPr>
          <a:xfrm>
            <a:off x="8533001" y="6461999"/>
            <a:ext cx="220722" cy="216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53802D1-F290-E520-9781-7F3EF6294EC1}"/>
              </a:ext>
            </a:extLst>
          </p:cNvPr>
          <p:cNvSpPr/>
          <p:nvPr/>
        </p:nvSpPr>
        <p:spPr>
          <a:xfrm>
            <a:off x="5760693" y="6461999"/>
            <a:ext cx="220722" cy="216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B28E1EA-12B6-FD96-6462-EDAA0ACAB1D6}"/>
              </a:ext>
            </a:extLst>
          </p:cNvPr>
          <p:cNvSpPr/>
          <p:nvPr/>
        </p:nvSpPr>
        <p:spPr>
          <a:xfrm>
            <a:off x="7146847" y="6461999"/>
            <a:ext cx="220722" cy="216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AB11A3-355B-FCCE-B913-07B1AE202012}"/>
              </a:ext>
            </a:extLst>
          </p:cNvPr>
          <p:cNvGrpSpPr/>
          <p:nvPr/>
        </p:nvGrpSpPr>
        <p:grpSpPr>
          <a:xfrm>
            <a:off x="5760693" y="2772644"/>
            <a:ext cx="2993030" cy="216426"/>
            <a:chOff x="5760693" y="5373216"/>
            <a:chExt cx="2993030" cy="21642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CD5AEF1-4510-9916-5916-D253142A781C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A18784D-AB55-7EE5-9174-1E61D0778E3C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C359759-CAE6-81F8-5557-9DD5850E2EBB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0D61720-BA1C-0273-B15E-C976664866C6}"/>
              </a:ext>
            </a:extLst>
          </p:cNvPr>
          <p:cNvGrpSpPr/>
          <p:nvPr/>
        </p:nvGrpSpPr>
        <p:grpSpPr>
          <a:xfrm>
            <a:off x="5760693" y="1591205"/>
            <a:ext cx="2993030" cy="216426"/>
            <a:chOff x="5760693" y="5373216"/>
            <a:chExt cx="2993030" cy="21642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2EB3FD7-1AE4-D236-2398-601E37364106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1A265C9-43F2-A853-E2A1-A95F7C7ABA02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A3EC55F-4C4F-ED16-17D3-9B03ABB38D70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86EBA68-6E13-A4AF-1675-2325B888AE7D}"/>
              </a:ext>
            </a:extLst>
          </p:cNvPr>
          <p:cNvGrpSpPr/>
          <p:nvPr/>
        </p:nvGrpSpPr>
        <p:grpSpPr>
          <a:xfrm>
            <a:off x="2988385" y="2760987"/>
            <a:ext cx="2993030" cy="216426"/>
            <a:chOff x="5760693" y="5373216"/>
            <a:chExt cx="2993030" cy="216426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E72BF1B-625E-F753-7F5D-E91E8823E8BD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1924F08-3399-A95B-E687-9CAD18FEFB31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502CDF6-32FF-5257-A478-7A4452A7B250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D7460D0-2005-8254-19A3-BDC1CAA2C5BD}"/>
              </a:ext>
            </a:extLst>
          </p:cNvPr>
          <p:cNvGrpSpPr/>
          <p:nvPr/>
        </p:nvGrpSpPr>
        <p:grpSpPr>
          <a:xfrm>
            <a:off x="2988385" y="5326362"/>
            <a:ext cx="2993030" cy="216426"/>
            <a:chOff x="5760693" y="5373216"/>
            <a:chExt cx="2993030" cy="21642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7592B53-0AA8-B09B-4087-DCDF07AE5179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614DF67-A106-B077-FCD1-B4B29533E675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D2BBF9A-2B43-75F0-B3CD-A6D1459E06AF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B92D515-E286-AE29-7B37-3B65E475686C}"/>
              </a:ext>
            </a:extLst>
          </p:cNvPr>
          <p:cNvGrpSpPr/>
          <p:nvPr/>
        </p:nvGrpSpPr>
        <p:grpSpPr>
          <a:xfrm>
            <a:off x="2988385" y="6470322"/>
            <a:ext cx="2993030" cy="216426"/>
            <a:chOff x="5760693" y="5373216"/>
            <a:chExt cx="2993030" cy="216426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EE8E1D5-6BA9-32A4-7BF8-4E5588372E3C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54AB6C8-2952-3FE7-CE8A-365F6718013E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2C1E70F-B215-029A-6647-30D94F583C05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B901057-CD5F-E386-EE78-8D0C40E96BFE}"/>
              </a:ext>
            </a:extLst>
          </p:cNvPr>
          <p:cNvGrpSpPr/>
          <p:nvPr/>
        </p:nvGrpSpPr>
        <p:grpSpPr>
          <a:xfrm>
            <a:off x="2988385" y="1566835"/>
            <a:ext cx="2993030" cy="216426"/>
            <a:chOff x="5760693" y="5373216"/>
            <a:chExt cx="2993030" cy="216426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998BFE6-30ED-F246-6465-2516E43E2414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AB1C162-1E89-36D6-E312-81469CA0BD04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B0A0857-BA3A-D023-B854-76B1C6F3619D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BF0155F-61C7-DF63-856A-355D02523E81}"/>
              </a:ext>
            </a:extLst>
          </p:cNvPr>
          <p:cNvCxnSpPr>
            <a:cxnSpLocks/>
          </p:cNvCxnSpPr>
          <p:nvPr/>
        </p:nvCxnSpPr>
        <p:spPr>
          <a:xfrm>
            <a:off x="3098746" y="2348880"/>
            <a:ext cx="5544616" cy="34609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155B9FBB-C8DA-EA48-A006-56B9A560109A}"/>
              </a:ext>
            </a:extLst>
          </p:cNvPr>
          <p:cNvSpPr/>
          <p:nvPr/>
        </p:nvSpPr>
        <p:spPr>
          <a:xfrm>
            <a:off x="6406994" y="4381343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5449583-9631-7B85-947A-2AF88B37FD85}"/>
              </a:ext>
            </a:extLst>
          </p:cNvPr>
          <p:cNvSpPr/>
          <p:nvPr/>
        </p:nvSpPr>
        <p:spPr>
          <a:xfrm>
            <a:off x="7145616" y="4827427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A7E7A0B-B7DF-DA7F-273D-FF023F0872E4}"/>
              </a:ext>
            </a:extLst>
          </p:cNvPr>
          <p:cNvSpPr/>
          <p:nvPr/>
        </p:nvSpPr>
        <p:spPr>
          <a:xfrm>
            <a:off x="7839924" y="5273382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BD43901-E7AB-437F-91D8-AF07C9EB4F22}"/>
              </a:ext>
            </a:extLst>
          </p:cNvPr>
          <p:cNvSpPr/>
          <p:nvPr/>
        </p:nvSpPr>
        <p:spPr>
          <a:xfrm>
            <a:off x="8546801" y="5719935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C4B4083-A00B-30B7-1203-3E6D47D34B32}"/>
              </a:ext>
            </a:extLst>
          </p:cNvPr>
          <p:cNvSpPr txBox="1"/>
          <p:nvPr/>
        </p:nvSpPr>
        <p:spPr>
          <a:xfrm>
            <a:off x="9053247" y="3096039"/>
            <a:ext cx="156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Max? Yes!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5D7F718-7AFF-2C6F-42AC-EC13C6C9D54C}"/>
              </a:ext>
            </a:extLst>
          </p:cNvPr>
          <p:cNvSpPr/>
          <p:nvPr/>
        </p:nvSpPr>
        <p:spPr>
          <a:xfrm>
            <a:off x="5041011" y="3506659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C23A92F-A17C-13C2-0F9B-4818256302D5}"/>
              </a:ext>
            </a:extLst>
          </p:cNvPr>
          <p:cNvSpPr/>
          <p:nvPr/>
        </p:nvSpPr>
        <p:spPr>
          <a:xfrm>
            <a:off x="4374693" y="3115504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5F3FA41-8D23-9345-FDBA-32D3948CCADA}"/>
              </a:ext>
            </a:extLst>
          </p:cNvPr>
          <p:cNvSpPr/>
          <p:nvPr/>
        </p:nvSpPr>
        <p:spPr>
          <a:xfrm>
            <a:off x="3656054" y="2651872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2A20A4AA-ED25-09BF-2DB3-7797E01A1954}"/>
              </a:ext>
            </a:extLst>
          </p:cNvPr>
          <p:cNvSpPr/>
          <p:nvPr/>
        </p:nvSpPr>
        <p:spPr>
          <a:xfrm>
            <a:off x="2990482" y="2244833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C7F87DD-FDB3-F264-3224-56985C893EB3}"/>
              </a:ext>
            </a:extLst>
          </p:cNvPr>
          <p:cNvCxnSpPr>
            <a:cxnSpLocks/>
          </p:cNvCxnSpPr>
          <p:nvPr/>
        </p:nvCxnSpPr>
        <p:spPr>
          <a:xfrm flipV="1">
            <a:off x="5949091" y="3280705"/>
            <a:ext cx="3104156" cy="7674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73C636DE-C6CC-5B36-0DBB-7DB80E0D86BA}"/>
              </a:ext>
            </a:extLst>
          </p:cNvPr>
          <p:cNvSpPr/>
          <p:nvPr/>
        </p:nvSpPr>
        <p:spPr>
          <a:xfrm>
            <a:off x="2988385" y="3999738"/>
            <a:ext cx="220722" cy="216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EC546AD-94EF-7293-C831-0B95BB2C8D77}"/>
              </a:ext>
            </a:extLst>
          </p:cNvPr>
          <p:cNvSpPr/>
          <p:nvPr/>
        </p:nvSpPr>
        <p:spPr>
          <a:xfrm>
            <a:off x="5760693" y="4004879"/>
            <a:ext cx="220722" cy="21642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867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/>
            <a:r>
              <a:rPr lang="ko-KR" altLang="en-US" sz="3200" spc="-1">
                <a:latin typeface="Calibri"/>
              </a:rPr>
              <a:t>과제</a:t>
            </a:r>
            <a:endParaRPr lang="en-US" altLang="ko-KR" sz="3200" spc="-1" dirty="0">
              <a:latin typeface="Noto Sans CJK KR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8678484-06BD-4414-1823-024FD62377BF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Canny Edge </a:t>
            </a:r>
            <a:r>
              <a:rPr lang="ko-KR" altLang="en-US"/>
              <a:t>과제 리뷰</a:t>
            </a:r>
            <a:endParaRPr lang="en-US" altLang="ko-KR"/>
          </a:p>
          <a:p>
            <a:pPr lvl="1"/>
            <a:r>
              <a:rPr lang="en-US" altLang="ko-KR"/>
              <a:t>Strong edge</a:t>
            </a:r>
            <a:r>
              <a:rPr lang="ko-KR" altLang="en-US"/>
              <a:t>는 </a:t>
            </a:r>
            <a:r>
              <a:rPr lang="en-US" altLang="ko-KR"/>
              <a:t>255</a:t>
            </a:r>
            <a:r>
              <a:rPr lang="ko-KR" altLang="en-US"/>
              <a:t>로 처리</a:t>
            </a:r>
            <a:endParaRPr lang="en-US" altLang="ko-KR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031185-5910-530F-2E1C-76E52BF12B45}"/>
              </a:ext>
            </a:extLst>
          </p:cNvPr>
          <p:cNvGraphicFramePr>
            <a:graphicFrameLocks noGrp="1"/>
          </p:cNvGraphicFramePr>
          <p:nvPr/>
        </p:nvGraphicFramePr>
        <p:xfrm>
          <a:off x="2138611" y="2862916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659446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1562973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3057231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13339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5160108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514724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700315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7545521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1533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4565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5361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8019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8031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12296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3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052693"/>
                  </a:ext>
                </a:extLst>
              </a:tr>
            </a:tbl>
          </a:graphicData>
        </a:graphic>
      </p:graphicFrame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18E02BB-E2FE-170F-638A-735CD584DB33}"/>
              </a:ext>
            </a:extLst>
          </p:cNvPr>
          <p:cNvCxnSpPr/>
          <p:nvPr/>
        </p:nvCxnSpPr>
        <p:spPr>
          <a:xfrm>
            <a:off x="4802907" y="4823864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753F72-A58C-2C29-CC3F-5BE0DC955BEE}"/>
              </a:ext>
            </a:extLst>
          </p:cNvPr>
          <p:cNvSpPr txBox="1"/>
          <p:nvPr/>
        </p:nvSpPr>
        <p:spPr>
          <a:xfrm>
            <a:off x="6262541" y="463919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45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BF1FA-1F24-5A77-C81D-B69D0E1305C5}"/>
              </a:ext>
            </a:extLst>
          </p:cNvPr>
          <p:cNvSpPr txBox="1"/>
          <p:nvPr/>
        </p:nvSpPr>
        <p:spPr>
          <a:xfrm>
            <a:off x="8619331" y="712664"/>
            <a:ext cx="165618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Strong edge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AAB71-DB9C-AD62-5D5A-9DABD436E9A2}"/>
              </a:ext>
            </a:extLst>
          </p:cNvPr>
          <p:cNvSpPr txBox="1"/>
          <p:nvPr/>
        </p:nvSpPr>
        <p:spPr>
          <a:xfrm>
            <a:off x="8616280" y="1164149"/>
            <a:ext cx="165618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weak edge</a:t>
            </a:r>
            <a:endParaRPr lang="ko-KR" altLang="en-US" dirty="0"/>
          </a:p>
        </p:txBody>
      </p:sp>
      <p:graphicFrame>
        <p:nvGraphicFramePr>
          <p:cNvPr id="12" name="표 20">
            <a:extLst>
              <a:ext uri="{FF2B5EF4-FFF2-40B4-BE49-F238E27FC236}">
                <a16:creationId xmlns:a16="http://schemas.microsoft.com/office/drawing/2014/main" id="{3A473F62-0ABA-B9DC-7436-5462A7FC8DE9}"/>
              </a:ext>
            </a:extLst>
          </p:cNvPr>
          <p:cNvGraphicFramePr>
            <a:graphicFrameLocks noGrp="1"/>
          </p:cNvGraphicFramePr>
          <p:nvPr/>
        </p:nvGraphicFramePr>
        <p:xfrm>
          <a:off x="7630693" y="2752188"/>
          <a:ext cx="1440160" cy="2123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949990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Weak edge list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06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(0, 0)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53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(4,2)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563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843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(3,5)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878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914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/>
            <a:r>
              <a:rPr lang="ko-KR" altLang="en-US" sz="3200" spc="-1">
                <a:latin typeface="Calibri"/>
              </a:rPr>
              <a:t>과제</a:t>
            </a:r>
            <a:endParaRPr lang="en-US" altLang="ko-KR" sz="3200" spc="-1" dirty="0">
              <a:latin typeface="Noto Sans CJK KR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8678484-06BD-4414-1823-024FD62377BF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Canny Edge </a:t>
            </a:r>
            <a:r>
              <a:rPr lang="ko-KR" altLang="en-US" dirty="0"/>
              <a:t>과제 리뷰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Weak</a:t>
            </a:r>
            <a:r>
              <a:rPr lang="ko-KR" altLang="en-US" dirty="0"/>
              <a:t> </a:t>
            </a:r>
            <a:r>
              <a:rPr lang="en-US" altLang="ko-KR" dirty="0"/>
              <a:t>edge</a:t>
            </a:r>
            <a:r>
              <a:rPr lang="ko-KR" altLang="en-US" dirty="0"/>
              <a:t>는 일단 남김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Weak edge</a:t>
            </a:r>
            <a:r>
              <a:rPr lang="ko-KR" altLang="en-US" dirty="0"/>
              <a:t>도 아닌 픽셀은 전부 </a:t>
            </a:r>
            <a:r>
              <a:rPr lang="en-US" altLang="ko-KR" dirty="0"/>
              <a:t>0 </a:t>
            </a:r>
            <a:r>
              <a:rPr lang="ko-KR" altLang="en-US" dirty="0"/>
              <a:t>처리</a:t>
            </a:r>
            <a:endParaRPr lang="en-US" altLang="ko-KR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031185-5910-530F-2E1C-76E52BF12B45}"/>
              </a:ext>
            </a:extLst>
          </p:cNvPr>
          <p:cNvGraphicFramePr>
            <a:graphicFrameLocks noGrp="1"/>
          </p:cNvGraphicFramePr>
          <p:nvPr/>
        </p:nvGraphicFramePr>
        <p:xfrm>
          <a:off x="2138611" y="2862916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659446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1562973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3057231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13339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5160108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514724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700315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7545521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1533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4565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5361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8019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8031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12296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3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052693"/>
                  </a:ext>
                </a:extLst>
              </a:tr>
            </a:tbl>
          </a:graphicData>
        </a:graphic>
      </p:graphicFrame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18E02BB-E2FE-170F-638A-735CD584DB33}"/>
              </a:ext>
            </a:extLst>
          </p:cNvPr>
          <p:cNvCxnSpPr/>
          <p:nvPr/>
        </p:nvCxnSpPr>
        <p:spPr>
          <a:xfrm>
            <a:off x="4802907" y="4823864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753F72-A58C-2C29-CC3F-5BE0DC955BEE}"/>
              </a:ext>
            </a:extLst>
          </p:cNvPr>
          <p:cNvSpPr txBox="1"/>
          <p:nvPr/>
        </p:nvSpPr>
        <p:spPr>
          <a:xfrm>
            <a:off x="6262541" y="463919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45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BF1FA-1F24-5A77-C81D-B69D0E1305C5}"/>
              </a:ext>
            </a:extLst>
          </p:cNvPr>
          <p:cNvSpPr txBox="1"/>
          <p:nvPr/>
        </p:nvSpPr>
        <p:spPr>
          <a:xfrm>
            <a:off x="8619331" y="712664"/>
            <a:ext cx="165618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Strong edge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AAB71-DB9C-AD62-5D5A-9DABD436E9A2}"/>
              </a:ext>
            </a:extLst>
          </p:cNvPr>
          <p:cNvSpPr txBox="1"/>
          <p:nvPr/>
        </p:nvSpPr>
        <p:spPr>
          <a:xfrm>
            <a:off x="8616280" y="1164149"/>
            <a:ext cx="165618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weak edge</a:t>
            </a:r>
            <a:endParaRPr lang="ko-KR" altLang="en-US" dirty="0"/>
          </a:p>
        </p:txBody>
      </p:sp>
      <p:graphicFrame>
        <p:nvGraphicFramePr>
          <p:cNvPr id="12" name="표 20">
            <a:extLst>
              <a:ext uri="{FF2B5EF4-FFF2-40B4-BE49-F238E27FC236}">
                <a16:creationId xmlns:a16="http://schemas.microsoft.com/office/drawing/2014/main" id="{3A473F62-0ABA-B9DC-7436-5462A7FC8DE9}"/>
              </a:ext>
            </a:extLst>
          </p:cNvPr>
          <p:cNvGraphicFramePr>
            <a:graphicFrameLocks noGrp="1"/>
          </p:cNvGraphicFramePr>
          <p:nvPr/>
        </p:nvGraphicFramePr>
        <p:xfrm>
          <a:off x="7630693" y="2752188"/>
          <a:ext cx="1440160" cy="2123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949990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Weak edge list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06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(0, 0)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53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(4,2)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563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843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(3,5)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878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585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/>
            <a:r>
              <a:rPr lang="ko-KR" altLang="en-US" sz="3200" spc="-1">
                <a:latin typeface="Calibri"/>
              </a:rPr>
              <a:t>과제</a:t>
            </a:r>
            <a:endParaRPr lang="en-US" altLang="ko-KR" sz="3200" spc="-1" dirty="0">
              <a:latin typeface="Noto Sans CJK KR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8678484-06BD-4414-1823-024FD62377BF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Canny Edge </a:t>
            </a:r>
            <a:r>
              <a:rPr lang="ko-KR" altLang="en-US" dirty="0"/>
              <a:t>과제 리뷰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8 neighborhood search</a:t>
            </a:r>
            <a:r>
              <a:rPr lang="ko-KR" altLang="en-US" dirty="0" err="1"/>
              <a:t>를</a:t>
            </a:r>
            <a:r>
              <a:rPr lang="ko-KR" altLang="en-US" dirty="0"/>
              <a:t> 통해서 </a:t>
            </a:r>
            <a:r>
              <a:rPr lang="en-US" altLang="ko-KR" dirty="0"/>
              <a:t>weak edge</a:t>
            </a:r>
            <a:r>
              <a:rPr lang="ko-KR" altLang="en-US" dirty="0" err="1"/>
              <a:t>를</a:t>
            </a:r>
            <a:r>
              <a:rPr lang="ko-KR" altLang="en-US" dirty="0"/>
              <a:t> 재귀로 탐색</a:t>
            </a:r>
            <a:endParaRPr lang="en-US" altLang="ko-KR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031185-5910-530F-2E1C-76E52BF12B45}"/>
              </a:ext>
            </a:extLst>
          </p:cNvPr>
          <p:cNvGraphicFramePr>
            <a:graphicFrameLocks noGrp="1"/>
          </p:cNvGraphicFramePr>
          <p:nvPr/>
        </p:nvGraphicFramePr>
        <p:xfrm>
          <a:off x="2138611" y="2862916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659446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1562973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3057231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13339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5160108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514724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700315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7545521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1533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4565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5361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8019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8031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12296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3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052693"/>
                  </a:ext>
                </a:extLst>
              </a:tr>
            </a:tbl>
          </a:graphicData>
        </a:graphic>
      </p:graphicFrame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18E02BB-E2FE-170F-638A-735CD584DB33}"/>
              </a:ext>
            </a:extLst>
          </p:cNvPr>
          <p:cNvCxnSpPr/>
          <p:nvPr/>
        </p:nvCxnSpPr>
        <p:spPr>
          <a:xfrm>
            <a:off x="4802907" y="4823864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753F72-A58C-2C29-CC3F-5BE0DC955BEE}"/>
              </a:ext>
            </a:extLst>
          </p:cNvPr>
          <p:cNvSpPr txBox="1"/>
          <p:nvPr/>
        </p:nvSpPr>
        <p:spPr>
          <a:xfrm>
            <a:off x="6262541" y="463919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45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BF1FA-1F24-5A77-C81D-B69D0E1305C5}"/>
              </a:ext>
            </a:extLst>
          </p:cNvPr>
          <p:cNvSpPr txBox="1"/>
          <p:nvPr/>
        </p:nvSpPr>
        <p:spPr>
          <a:xfrm>
            <a:off x="8619331" y="712664"/>
            <a:ext cx="165618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Strong edge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AAB71-DB9C-AD62-5D5A-9DABD436E9A2}"/>
              </a:ext>
            </a:extLst>
          </p:cNvPr>
          <p:cNvSpPr txBox="1"/>
          <p:nvPr/>
        </p:nvSpPr>
        <p:spPr>
          <a:xfrm>
            <a:off x="8616280" y="1164149"/>
            <a:ext cx="165618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weak edge</a:t>
            </a:r>
            <a:endParaRPr lang="ko-KR" altLang="en-US" dirty="0"/>
          </a:p>
        </p:txBody>
      </p:sp>
      <p:graphicFrame>
        <p:nvGraphicFramePr>
          <p:cNvPr id="12" name="표 20">
            <a:extLst>
              <a:ext uri="{FF2B5EF4-FFF2-40B4-BE49-F238E27FC236}">
                <a16:creationId xmlns:a16="http://schemas.microsoft.com/office/drawing/2014/main" id="{3A473F62-0ABA-B9DC-7436-5462A7FC8DE9}"/>
              </a:ext>
            </a:extLst>
          </p:cNvPr>
          <p:cNvGraphicFramePr>
            <a:graphicFrameLocks noGrp="1"/>
          </p:cNvGraphicFramePr>
          <p:nvPr/>
        </p:nvGraphicFramePr>
        <p:xfrm>
          <a:off x="7630693" y="2752188"/>
          <a:ext cx="1440160" cy="2123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949990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Weak edge list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06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(0, 0)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53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(4,2)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563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843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(3,5)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878858"/>
                  </a:ext>
                </a:extLst>
              </a:tr>
            </a:tbl>
          </a:graphicData>
        </a:graphic>
      </p:graphicFrame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6B9BEBCB-7B91-DA74-3EB2-06A61A636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943194"/>
              </p:ext>
            </p:extLst>
          </p:nvPr>
        </p:nvGraphicFramePr>
        <p:xfrm>
          <a:off x="1782993" y="4662916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982975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470653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358808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754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4951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47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09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0.08855 -0.15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36A38AC-46A0-1EAB-B4D7-D60B9D8FAE60}"/>
              </a:ext>
            </a:extLst>
          </p:cNvPr>
          <p:cNvGraphicFramePr>
            <a:graphicFrameLocks noGrp="1"/>
          </p:cNvGraphicFramePr>
          <p:nvPr/>
        </p:nvGraphicFramePr>
        <p:xfrm>
          <a:off x="2138611" y="2862916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659446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1562973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3057231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13339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5160108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514724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700315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7545521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1533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4565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5361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8019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8031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12296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3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05269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217073F-C73A-C184-532F-EC18124FF07B}"/>
              </a:ext>
            </a:extLst>
          </p:cNvPr>
          <p:cNvSpPr txBox="1"/>
          <p:nvPr/>
        </p:nvSpPr>
        <p:spPr>
          <a:xfrm>
            <a:off x="8619331" y="712664"/>
            <a:ext cx="165618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Strong edge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21A349-EA4F-F6FC-752C-70452FED17AB}"/>
              </a:ext>
            </a:extLst>
          </p:cNvPr>
          <p:cNvSpPr txBox="1"/>
          <p:nvPr/>
        </p:nvSpPr>
        <p:spPr>
          <a:xfrm>
            <a:off x="8616280" y="1164149"/>
            <a:ext cx="165618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weak edge</a:t>
            </a:r>
            <a:endParaRPr lang="ko-KR" altLang="en-US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/>
            <a:r>
              <a:rPr lang="ko-KR" altLang="en-US" sz="3200" spc="-1">
                <a:latin typeface="Calibri"/>
              </a:rPr>
              <a:t>과제</a:t>
            </a:r>
            <a:endParaRPr lang="en-US" altLang="ko-KR" sz="3200" spc="-1" dirty="0">
              <a:latin typeface="Noto Sans CJK KR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8678484-06BD-4414-1823-024FD62377BF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Canny Edge detection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Double threshold</a:t>
            </a:r>
          </a:p>
          <a:p>
            <a:pPr lvl="2"/>
            <a:r>
              <a:rPr lang="en-US" altLang="ko-KR" dirty="0"/>
              <a:t>High threshold: 60</a:t>
            </a:r>
          </a:p>
          <a:p>
            <a:pPr lvl="2"/>
            <a:r>
              <a:rPr lang="en-US" altLang="ko-KR" dirty="0"/>
              <a:t>Low threshold: 30</a:t>
            </a:r>
          </a:p>
          <a:p>
            <a:pPr lvl="1"/>
            <a:endParaRPr lang="en-US" altLang="ko-KR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4C32266-DDAD-2644-8252-1D2382681F9E}"/>
              </a:ext>
            </a:extLst>
          </p:cNvPr>
          <p:cNvGraphicFramePr>
            <a:graphicFrameLocks noGrp="1"/>
          </p:cNvGraphicFramePr>
          <p:nvPr/>
        </p:nvGraphicFramePr>
        <p:xfrm>
          <a:off x="2131739" y="2862916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659446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1562973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3057231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13339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5160108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514724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700315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7545521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1533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4565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5361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8019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8031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12296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3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052693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787C088-0B2B-4243-6357-6921A295E03A}"/>
              </a:ext>
            </a:extLst>
          </p:cNvPr>
          <p:cNvCxnSpPr>
            <a:cxnSpLocks/>
          </p:cNvCxnSpPr>
          <p:nvPr/>
        </p:nvCxnSpPr>
        <p:spPr>
          <a:xfrm flipV="1">
            <a:off x="3714319" y="3335571"/>
            <a:ext cx="3609551" cy="8087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D5D3C9-1C18-1915-A757-E1579427DC1F}"/>
              </a:ext>
            </a:extLst>
          </p:cNvPr>
          <p:cNvSpPr txBox="1"/>
          <p:nvPr/>
        </p:nvSpPr>
        <p:spPr>
          <a:xfrm>
            <a:off x="7323870" y="2567245"/>
            <a:ext cx="25233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Search weak edge</a:t>
            </a:r>
          </a:p>
          <a:p>
            <a:r>
              <a:rPr lang="ko-KR" altLang="en-US"/>
              <a:t>주변 픽셀에 </a:t>
            </a:r>
            <a:r>
              <a:rPr lang="en-US" altLang="ko-KR"/>
              <a:t>strong edge</a:t>
            </a:r>
            <a:r>
              <a:rPr lang="ko-KR" altLang="en-US"/>
              <a:t>가 있음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&gt;&gt; </a:t>
            </a:r>
            <a:r>
              <a:rPr lang="ko-KR" altLang="en-US"/>
              <a:t>지금까지 연결된 </a:t>
            </a:r>
            <a:r>
              <a:rPr lang="en-US" altLang="ko-KR"/>
              <a:t>edge</a:t>
            </a:r>
            <a:r>
              <a:rPr lang="ko-KR" altLang="en-US"/>
              <a:t>는 </a:t>
            </a:r>
            <a:r>
              <a:rPr lang="en-US" altLang="ko-KR"/>
              <a:t>strong edge</a:t>
            </a:r>
            <a:r>
              <a:rPr lang="ko-KR" altLang="en-US"/>
              <a:t>가 된다</a:t>
            </a:r>
            <a:r>
              <a:rPr lang="en-US" altLang="ko-KR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1076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공지사항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ko-KR" altLang="en-US" dirty="0"/>
                  <a:t>영상처리 </a:t>
                </a:r>
                <a:r>
                  <a:rPr lang="en-US" altLang="ko-KR" dirty="0"/>
                  <a:t>02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03</a:t>
                </a:r>
                <a:r>
                  <a:rPr lang="ko-KR" altLang="en-US" dirty="0"/>
                  <a:t>분반 과제 채점 기준 공개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/>
                  <a:t>Canny Edge Detection </a:t>
                </a:r>
                <a:r>
                  <a:rPr lang="ko-KR" altLang="en-US"/>
                  <a:t>채점 기준 공개  </a:t>
                </a:r>
                <a:endParaRPr lang="en-US" altLang="ko-KR"/>
              </a:p>
              <a:p>
                <a:pPr lvl="2">
                  <a:spcBef>
                    <a:spcPts val="0"/>
                  </a:spcBef>
                </a:pPr>
                <a:r>
                  <a:rPr lang="ko-KR" altLang="en-US">
                    <a:solidFill>
                      <a:schemeClr val="tx1"/>
                    </a:solidFill>
                  </a:rPr>
                  <a:t>기본적으로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02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03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분반 코드 모두 동일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/>
                  <a:t>코드 기준</a:t>
                </a:r>
                <a:endParaRPr lang="en-US" altLang="ko-KR" dirty="0"/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총 </a:t>
                </a:r>
                <a:r>
                  <a:rPr lang="en-US" altLang="ko-KR" dirty="0"/>
                  <a:t>5</a:t>
                </a:r>
                <a:r>
                  <a:rPr lang="ko-KR" altLang="en-US" dirty="0"/>
                  <a:t>가지 </a:t>
                </a:r>
                <a:r>
                  <a:rPr lang="en-US" altLang="ko-KR" dirty="0"/>
                  <a:t>TODO </a:t>
                </a:r>
                <a:r>
                  <a:rPr lang="ko-KR" altLang="en-US" dirty="0"/>
                  <a:t>항목에 대하여 평가</a:t>
                </a:r>
                <a:endParaRPr lang="en-US" altLang="ko-KR" dirty="0"/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ore-KR">
                    <a:latin typeface="Calibri" panose="020F0502020204030204" pitchFamily="34" charset="0"/>
                    <a:cs typeface="Calibri" panose="020F0502020204030204" pitchFamily="34" charset="0"/>
                  </a:rPr>
                  <a:t>calcMagnitude, calcAngle</a:t>
                </a:r>
                <a:endParaRPr lang="en" altLang="ko-Kore-K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altLang="ko-Kore-KR">
                    <a:latin typeface="Calibri" panose="020F0502020204030204" pitchFamily="34" charset="0"/>
                    <a:cs typeface="Calibri" panose="020F0502020204030204" pitchFamily="34" charset="0"/>
                  </a:rPr>
                  <a:t>non_maximum_suppression_five_size</a:t>
                </a:r>
                <a:endParaRPr lang="en" altLang="ko-Kore-K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ore-KR">
                    <a:latin typeface="Calibri" panose="020F0502020204030204" pitchFamily="34" charset="0"/>
                    <a:cs typeface="Calibri" panose="020F0502020204030204" pitchFamily="34" charset="0"/>
                  </a:rPr>
                  <a:t>pixel_bilinear_coordinate</a:t>
                </a:r>
                <a:endParaRPr lang="en" altLang="ko-Kore-KR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ore-KR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  <a:r>
                  <a:rPr lang="en" altLang="ko-Kore-KR">
                    <a:latin typeface="Calibri" panose="020F0502020204030204" pitchFamily="34" charset="0"/>
                    <a:cs typeface="Calibri" panose="020F0502020204030204" pitchFamily="34" charset="0"/>
                  </a:rPr>
                  <a:t>ouble_thresholding</a:t>
                </a:r>
                <a:endParaRPr lang="en" altLang="ko-Kore-K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937" t="-1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571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공지사항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ko-KR" altLang="en-US" dirty="0"/>
                  <a:t>영상처리 </a:t>
                </a:r>
                <a:r>
                  <a:rPr lang="en-US" altLang="ko-KR" dirty="0"/>
                  <a:t>02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03</a:t>
                </a:r>
                <a:r>
                  <a:rPr lang="ko-KR" altLang="en-US" dirty="0"/>
                  <a:t>분반 과제 채점 기준 공개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/>
                  <a:t>Canny Edge Detection </a:t>
                </a:r>
                <a:r>
                  <a:rPr lang="ko-KR" altLang="en-US" dirty="0"/>
                  <a:t>채점 기준 공개  </a:t>
                </a:r>
                <a:endParaRPr lang="en-US" altLang="ko-KR" dirty="0"/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/>
                  <a:t>코드 기준</a:t>
                </a:r>
                <a:endParaRPr lang="en-US" altLang="ko-KR" dirty="0"/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/>
                  <a:t>총 </a:t>
                </a:r>
                <a:r>
                  <a:rPr lang="en-US" altLang="ko-KR" dirty="0"/>
                  <a:t>5</a:t>
                </a:r>
                <a:r>
                  <a:rPr lang="ko-KR" altLang="en-US"/>
                  <a:t>가지 </a:t>
                </a:r>
                <a:r>
                  <a:rPr lang="en-US" altLang="ko-KR" dirty="0"/>
                  <a:t>TODO </a:t>
                </a:r>
                <a:r>
                  <a:rPr lang="ko-KR" altLang="en-US" dirty="0"/>
                  <a:t>항목에 대하여 평가 </a:t>
                </a:r>
                <a:endParaRPr lang="en-US" altLang="ko-KR" dirty="0"/>
              </a:p>
              <a:p>
                <a:pPr lvl="4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altLang="ko-Kore-KR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calcMagnitude, calcAngle – </a:t>
                </a:r>
                <a:r>
                  <a:rPr lang="ko-KR" altLang="en-US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부분 점수 없이 잘못 </a:t>
                </a:r>
                <a:r>
                  <a:rPr lang="ko-KR" altLang="en-US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구현 시 각 </a:t>
                </a:r>
                <a:r>
                  <a:rPr lang="en-US" altLang="ko-KR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ko-KR" altLang="en-US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점 감점</a:t>
                </a:r>
                <a:endParaRPr lang="en" altLang="ko-Kore-KR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4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937" t="-1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7218B8CC-5D45-E4AB-6AB1-5F39743A1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996952"/>
            <a:ext cx="4837155" cy="25922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53ECAF-A5E6-AAAC-FB1C-CB90D878D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968" y="2996952"/>
            <a:ext cx="5016839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10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공지사항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ko-KR" altLang="en-US" dirty="0"/>
                  <a:t>영상처리 </a:t>
                </a:r>
                <a:r>
                  <a:rPr lang="en-US" altLang="ko-KR" dirty="0"/>
                  <a:t>02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03</a:t>
                </a:r>
                <a:r>
                  <a:rPr lang="ko-KR" altLang="en-US" dirty="0"/>
                  <a:t>분반 과제 채점 기준 공개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/>
                  <a:t>Canny Edge Detection </a:t>
                </a:r>
                <a:r>
                  <a:rPr lang="ko-KR" altLang="en-US" dirty="0"/>
                  <a:t>채점 기준 공개  </a:t>
                </a:r>
                <a:endParaRPr lang="en-US" altLang="ko-KR" dirty="0"/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/>
                  <a:t>코드 기준</a:t>
                </a:r>
                <a:endParaRPr lang="en-US" altLang="ko-KR" dirty="0"/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/>
                  <a:t>총 </a:t>
                </a:r>
                <a:r>
                  <a:rPr lang="en-US" altLang="ko-KR" dirty="0"/>
                  <a:t>5</a:t>
                </a:r>
                <a:r>
                  <a:rPr lang="ko-KR" altLang="en-US"/>
                  <a:t>가지 </a:t>
                </a:r>
                <a:r>
                  <a:rPr lang="en-US" altLang="ko-KR" dirty="0"/>
                  <a:t>TODO </a:t>
                </a:r>
                <a:r>
                  <a:rPr lang="ko-KR" altLang="en-US" dirty="0"/>
                  <a:t>항목에 대하여 평가 </a:t>
                </a:r>
                <a:endParaRPr lang="en-US" altLang="ko-KR" dirty="0"/>
              </a:p>
              <a:p>
                <a:pPr lvl="4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ore-KR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non_maximum_suppression_five_size </a:t>
                </a:r>
                <a:r>
                  <a:rPr lang="en" altLang="ko-Kore-KR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– </a:t>
                </a:r>
                <a:r>
                  <a:rPr lang="ko-KR" altLang="en-US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각도 표현 잘못 시 </a:t>
                </a:r>
                <a:r>
                  <a:rPr lang="en-US" altLang="ko-KR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ko-KR" altLang="en-US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점 감점</a:t>
                </a:r>
                <a:endParaRPr lang="en" altLang="ko-Kore-KR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4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937" t="-1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98F7E12-F9DA-32AA-7998-B015D6D7D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36" y="2679132"/>
            <a:ext cx="3888432" cy="37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48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공지사항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ko-KR" altLang="en-US" dirty="0"/>
                  <a:t>영상처리 </a:t>
                </a:r>
                <a:r>
                  <a:rPr lang="en-US" altLang="ko-KR" dirty="0"/>
                  <a:t>02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03</a:t>
                </a:r>
                <a:r>
                  <a:rPr lang="ko-KR" altLang="en-US" dirty="0"/>
                  <a:t>분반 과제 채점 기준 공개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/>
                  <a:t>Canny Edge Detection </a:t>
                </a:r>
                <a:r>
                  <a:rPr lang="ko-KR" altLang="en-US" dirty="0"/>
                  <a:t>채점 기준 공개  </a:t>
                </a:r>
                <a:endParaRPr lang="en-US" altLang="ko-KR" dirty="0"/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/>
                  <a:t>코드 기준</a:t>
                </a:r>
                <a:endParaRPr lang="en-US" altLang="ko-KR" dirty="0"/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/>
                  <a:t>총 </a:t>
                </a:r>
                <a:r>
                  <a:rPr lang="en-US" altLang="ko-KR" dirty="0"/>
                  <a:t>5</a:t>
                </a:r>
                <a:r>
                  <a:rPr lang="ko-KR" altLang="en-US"/>
                  <a:t>가지 </a:t>
                </a:r>
                <a:r>
                  <a:rPr lang="en-US" altLang="ko-KR" dirty="0"/>
                  <a:t>TODO </a:t>
                </a:r>
                <a:r>
                  <a:rPr lang="ko-KR" altLang="en-US" dirty="0"/>
                  <a:t>항목에 대하여 평가 </a:t>
                </a:r>
                <a:endParaRPr lang="en-US" altLang="ko-KR" dirty="0"/>
              </a:p>
              <a:p>
                <a:pPr lvl="4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ore-KR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non_maximum_suppression_five_size </a:t>
                </a:r>
                <a:r>
                  <a:rPr lang="en" altLang="ko-Kore-KR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– </a:t>
                </a:r>
                <a:r>
                  <a:rPr lang="en-US" altLang="ko-Kore-KR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step</a:t>
                </a:r>
                <a:r>
                  <a:rPr lang="ko-KR" altLang="en-US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별 픽셀 위치 잘못 구현 시 </a:t>
                </a:r>
                <a:r>
                  <a:rPr lang="en-US" altLang="ko-KR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ko-KR" altLang="en-US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점 감점</a:t>
                </a:r>
                <a:endParaRPr lang="en" altLang="ko-Kore-KR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4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937" t="-1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98F7E12-F9DA-32AA-7998-B015D6D7D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36" y="2679132"/>
            <a:ext cx="3888432" cy="37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29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공지사항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ko-KR" altLang="en-US" dirty="0"/>
                  <a:t>영상처리 </a:t>
                </a:r>
                <a:r>
                  <a:rPr lang="en-US" altLang="ko-KR" dirty="0"/>
                  <a:t>02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03</a:t>
                </a:r>
                <a:r>
                  <a:rPr lang="ko-KR" altLang="en-US" dirty="0"/>
                  <a:t>분반 과제 채점 기준 공개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/>
                  <a:t>Canny Edge Detection </a:t>
                </a:r>
                <a:r>
                  <a:rPr lang="ko-KR" altLang="en-US" dirty="0"/>
                  <a:t>채점 기준 공개  </a:t>
                </a:r>
                <a:endParaRPr lang="en-US" altLang="ko-KR" dirty="0"/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/>
                  <a:t>코드 기준</a:t>
                </a:r>
                <a:endParaRPr lang="en-US" altLang="ko-KR" dirty="0"/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/>
                  <a:t>총 </a:t>
                </a:r>
                <a:r>
                  <a:rPr lang="en-US" altLang="ko-KR" dirty="0"/>
                  <a:t>5</a:t>
                </a:r>
                <a:r>
                  <a:rPr lang="ko-KR" altLang="en-US"/>
                  <a:t>가지 </a:t>
                </a:r>
                <a:r>
                  <a:rPr lang="en-US" altLang="ko-KR" dirty="0"/>
                  <a:t>TODO </a:t>
                </a:r>
                <a:r>
                  <a:rPr lang="ko-KR" altLang="en-US" dirty="0"/>
                  <a:t>항목에 대하여 평가 </a:t>
                </a:r>
                <a:endParaRPr lang="en-US" altLang="ko-KR" dirty="0"/>
              </a:p>
              <a:p>
                <a:pPr lvl="4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ore-KR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non_maximum_suppression_five_size </a:t>
                </a:r>
                <a:r>
                  <a:rPr lang="en" altLang="ko-Kore-KR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– </a:t>
                </a:r>
                <a:r>
                  <a:rPr lang="ko-KR" altLang="en-US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비교부분 코드 누락 시 </a:t>
                </a:r>
                <a:r>
                  <a:rPr lang="en-US" altLang="ko-KR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ko-KR" altLang="en-US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점 감점</a:t>
                </a:r>
                <a:endParaRPr lang="en" altLang="ko-Kore-KR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4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937" t="-1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98F7E12-F9DA-32AA-7998-B015D6D7D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36" y="2679132"/>
            <a:ext cx="3888432" cy="37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32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8;p14">
            <a:extLst>
              <a:ext uri="{FF2B5EF4-FFF2-40B4-BE49-F238E27FC236}">
                <a16:creationId xmlns:a16="http://schemas.microsoft.com/office/drawing/2014/main" id="{6F62E455-3C78-F68E-3E85-696A99EDD11B}"/>
              </a:ext>
            </a:extLst>
          </p:cNvPr>
          <p:cNvSpPr txBox="1">
            <a:spLocks/>
          </p:cNvSpPr>
          <p:nvPr/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실습 소개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C3F56A3-7049-7E58-F928-E1554A3FD26B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ko-KR" altLang="en-US" dirty="0"/>
              <a:t>과목 홈페이지</a:t>
            </a: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/>
              <a:t>충남대학교 사이버 캠퍼스 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https://dcs-lcms.cnu.ac.kr/login?redirectUrl=https://dcs-lcms.cnu.ac.kr</a:t>
            </a:r>
            <a:r>
              <a:rPr lang="en-US" altLang="ko-KR" dirty="0"/>
              <a:t>/ )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spcBef>
                <a:spcPts val="0"/>
              </a:spcBef>
            </a:pPr>
            <a:r>
              <a:rPr lang="en-US" altLang="ko-KR" dirty="0"/>
              <a:t>TA </a:t>
            </a:r>
            <a:r>
              <a:rPr lang="ko-KR" altLang="en-US" dirty="0"/>
              <a:t>연락처</a:t>
            </a:r>
            <a:endParaRPr lang="en-US" altLang="ko-KR" dirty="0"/>
          </a:p>
          <a:p>
            <a:pPr marL="800100" lvl="1" indent="-342900">
              <a:spcBef>
                <a:spcPts val="560"/>
              </a:spcBef>
              <a:buSzPts val="2800"/>
              <a:buChar char="•"/>
            </a:pPr>
            <a:r>
              <a:rPr lang="ko-KR" altLang="en-US" dirty="0"/>
              <a:t>김대현</a:t>
            </a:r>
            <a:endParaRPr lang="en-US" altLang="ko-KR" dirty="0"/>
          </a:p>
          <a:p>
            <a:pPr marL="800100" lvl="1" indent="-342900">
              <a:spcBef>
                <a:spcPts val="560"/>
              </a:spcBef>
              <a:buSzPts val="2800"/>
              <a:buChar char="•"/>
            </a:pPr>
            <a:r>
              <a:rPr lang="ko-KR" altLang="en-US" dirty="0"/>
              <a:t>공대 </a:t>
            </a:r>
            <a:r>
              <a:rPr lang="en-US" altLang="ko-KR" dirty="0"/>
              <a:t>5</a:t>
            </a:r>
            <a:r>
              <a:rPr lang="ko-KR" altLang="en-US" dirty="0"/>
              <a:t>호관 </a:t>
            </a:r>
            <a:r>
              <a:rPr lang="en-US" altLang="ko-KR" dirty="0"/>
              <a:t>531</a:t>
            </a:r>
            <a:r>
              <a:rPr lang="ko-KR" altLang="en-US" dirty="0"/>
              <a:t>호 컴퓨터비전 연구실</a:t>
            </a:r>
            <a:endParaRPr lang="en-US" altLang="ko-KR" dirty="0"/>
          </a:p>
          <a:p>
            <a:pPr marL="800100" lvl="1" indent="-342900">
              <a:spcBef>
                <a:spcPts val="560"/>
              </a:spcBef>
              <a:buSzPts val="2800"/>
              <a:buChar char="•"/>
            </a:pPr>
            <a:r>
              <a:rPr lang="en-US" altLang="ko-KR" dirty="0"/>
              <a:t>Email: </a:t>
            </a:r>
            <a:r>
              <a:rPr lang="en-US" altLang="ko-KR" dirty="0">
                <a:hlinkClick r:id="rId4"/>
              </a:rPr>
              <a:t>seven776484@gmail.com</a:t>
            </a: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r>
              <a:rPr lang="en-US" altLang="ko-KR" dirty="0"/>
              <a:t>[IP]</a:t>
            </a:r>
            <a:r>
              <a:rPr lang="ko-KR" altLang="en-US" dirty="0"/>
              <a:t>을 이메일 제목에 붙여주세요</a:t>
            </a: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r>
              <a:rPr lang="ko-KR" altLang="en-US" dirty="0"/>
              <a:t>과제 질문은 메일 또는 사전에 미리 연락하고 연구실 방문 가능</a:t>
            </a:r>
            <a:endParaRPr lang="en-US" altLang="ko-KR" dirty="0"/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 lang="en-US" altLang="ko-KR" dirty="0"/>
          </a:p>
          <a:p>
            <a:pPr>
              <a:spcBef>
                <a:spcPts val="0"/>
              </a:spcBef>
            </a:pPr>
            <a:r>
              <a:rPr lang="en-US" altLang="ko-KR" dirty="0"/>
              <a:t>Tutor </a:t>
            </a:r>
            <a:r>
              <a:rPr lang="ko-KR" altLang="en-US" dirty="0"/>
              <a:t>연락처</a:t>
            </a:r>
            <a:endParaRPr lang="en-US" altLang="ko-KR" dirty="0"/>
          </a:p>
          <a:p>
            <a:pPr marL="800100" lvl="1" indent="-342900">
              <a:spcBef>
                <a:spcPts val="560"/>
              </a:spcBef>
              <a:buSzPts val="2800"/>
              <a:buChar char="•"/>
            </a:pPr>
            <a:r>
              <a:rPr lang="ko-KR" altLang="en-US" dirty="0"/>
              <a:t>정주헌</a:t>
            </a:r>
            <a:endParaRPr lang="en-US" altLang="ko-KR" dirty="0"/>
          </a:p>
          <a:p>
            <a:pPr marL="800100" lvl="1" indent="-342900">
              <a:spcBef>
                <a:spcPts val="560"/>
              </a:spcBef>
              <a:buSzPts val="2800"/>
              <a:buChar char="•"/>
            </a:pPr>
            <a:r>
              <a:rPr lang="en-US" altLang="ko-KR" dirty="0"/>
              <a:t>Email: 201802015@o.cnu.ac.kr</a:t>
            </a:r>
            <a:endParaRPr lang="en-US" altLang="ko-KR" baseline="30000" dirty="0"/>
          </a:p>
          <a:p>
            <a:endParaRPr lang="en-US" altLang="ko-KR" b="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430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공지사항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ko-KR" altLang="en-US" dirty="0"/>
                  <a:t>영상처리 </a:t>
                </a:r>
                <a:r>
                  <a:rPr lang="en-US" altLang="ko-KR" dirty="0"/>
                  <a:t>02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03</a:t>
                </a:r>
                <a:r>
                  <a:rPr lang="ko-KR" altLang="en-US" dirty="0"/>
                  <a:t>분반 과제 채점 기준 공개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/>
                  <a:t>Canny Edge Detection </a:t>
                </a:r>
                <a:r>
                  <a:rPr lang="ko-KR" altLang="en-US" dirty="0"/>
                  <a:t>채점 기준 공개  </a:t>
                </a:r>
                <a:endParaRPr lang="en-US" altLang="ko-KR" dirty="0"/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/>
                  <a:t>코드 기준</a:t>
                </a:r>
                <a:endParaRPr lang="en-US" altLang="ko-KR" dirty="0"/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/>
                  <a:t>총 </a:t>
                </a:r>
                <a:r>
                  <a:rPr lang="en-US" altLang="ko-KR" dirty="0"/>
                  <a:t>5</a:t>
                </a:r>
                <a:r>
                  <a:rPr lang="ko-KR" altLang="en-US"/>
                  <a:t>가지 </a:t>
                </a:r>
                <a:r>
                  <a:rPr lang="en-US" altLang="ko-KR" dirty="0"/>
                  <a:t>TODO </a:t>
                </a:r>
                <a:r>
                  <a:rPr lang="ko-KR" altLang="en-US" dirty="0"/>
                  <a:t>항목에 대하여 평가 </a:t>
                </a:r>
                <a:endParaRPr lang="en-US" altLang="ko-KR" dirty="0"/>
              </a:p>
              <a:p>
                <a:pPr lvl="4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ore-KR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  <a:r>
                  <a:rPr lang="en" altLang="ko-Kore-KR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ouble thresholding – </a:t>
                </a:r>
                <a:r>
                  <a:rPr lang="ko-KR" altLang="en-US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잘못 구현 시 </a:t>
                </a:r>
                <a:r>
                  <a:rPr lang="en-US" altLang="ko-KR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ko-KR" altLang="en-US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점 감점</a:t>
                </a:r>
                <a:endParaRPr lang="en-US" altLang="ko-KR">
                  <a:solidFill>
                    <a:srgbClr val="FF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4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그러나 </a:t>
                </a:r>
                <a:r>
                  <a:rPr lang="en-US" altLang="ko-KR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thresholding </a:t>
                </a:r>
                <a:r>
                  <a:rPr lang="ko-KR" altLang="en-US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과정 중 </a:t>
                </a:r>
                <a:r>
                  <a:rPr lang="en-US" altLang="ko-KR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high, low </a:t>
                </a:r>
                <a:r>
                  <a:rPr lang="ko-KR" altLang="en-US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등호 생략은 미감점 </a:t>
                </a:r>
                <a:endParaRPr lang="en" altLang="ko-Kore-KR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4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937" t="-1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CBCAE2B0-C0CB-2F91-A8CE-1412EEE03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696" y="2852936"/>
            <a:ext cx="5256584" cy="362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8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공지사항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ko-KR" altLang="en-US" dirty="0"/>
                  <a:t>영상처리 </a:t>
                </a:r>
                <a:r>
                  <a:rPr lang="en-US" altLang="ko-KR" dirty="0"/>
                  <a:t>02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03</a:t>
                </a:r>
                <a:r>
                  <a:rPr lang="ko-KR" altLang="en-US" dirty="0"/>
                  <a:t>분반 과제 채점 기준 공개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/>
                  <a:t>Canny Edge Detection </a:t>
                </a:r>
                <a:r>
                  <a:rPr lang="ko-KR" altLang="en-US" dirty="0"/>
                  <a:t>채점 기준 공개  </a:t>
                </a:r>
                <a:endParaRPr lang="en-US" altLang="ko-KR" dirty="0"/>
              </a:p>
              <a:p>
                <a:pPr lvl="2">
                  <a:spcBef>
                    <a:spcPts val="0"/>
                  </a:spcBef>
                </a:pPr>
                <a:r>
                  <a:rPr lang="ko-KR" altLang="en-US"/>
                  <a:t>보고서 기준</a:t>
                </a:r>
                <a:endParaRPr lang="en-US" altLang="ko-KR"/>
              </a:p>
              <a:p>
                <a:pPr lvl="2">
                  <a:spcBef>
                    <a:spcPts val="0"/>
                  </a:spcBef>
                </a:pPr>
                <a:r>
                  <a:rPr lang="ko-KR" altLang="en-US"/>
                  <a:t>제출 이미지 누락 시 </a:t>
                </a:r>
                <a:r>
                  <a:rPr lang="en-US" altLang="ko-KR"/>
                  <a:t>1</a:t>
                </a:r>
                <a:r>
                  <a:rPr lang="ko-KR" altLang="en-US"/>
                  <a:t>점 감점</a:t>
                </a:r>
                <a:endParaRPr lang="en-US" altLang="ko-KR"/>
              </a:p>
              <a:p>
                <a:pPr lvl="2">
                  <a:spcBef>
                    <a:spcPts val="0"/>
                  </a:spcBef>
                </a:pPr>
                <a:r>
                  <a:rPr lang="ko-KR" altLang="en-US"/>
                  <a:t>아래 내용이 없을 시 </a:t>
                </a:r>
                <a:r>
                  <a:rPr lang="en-US" altLang="ko-KR"/>
                  <a:t>1</a:t>
                </a:r>
                <a:r>
                  <a:rPr lang="ko-KR" altLang="en-US"/>
                  <a:t>점 감점</a:t>
                </a: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937" t="-1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8690BC6-C9B6-7CB9-3C6D-2C1B4B971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22" y="3284984"/>
            <a:ext cx="10774279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28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Salt and Pepper Noise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Söhne"/>
              </a:rPr>
              <a:t>이미지에 랜덤하게 흰색</a:t>
            </a:r>
            <a:r>
              <a:rPr lang="en-US" altLang="ko-KR" b="0" i="0" dirty="0">
                <a:effectLst/>
                <a:latin typeface="Söhne"/>
              </a:rPr>
              <a:t>(salt)</a:t>
            </a:r>
            <a:r>
              <a:rPr lang="ko-KR" altLang="en-US" b="0" i="0" dirty="0">
                <a:effectLst/>
                <a:latin typeface="Söhne"/>
              </a:rPr>
              <a:t>과 검은색</a:t>
            </a:r>
            <a:r>
              <a:rPr lang="en-US" altLang="ko-KR" b="0" i="0" dirty="0">
                <a:effectLst/>
                <a:latin typeface="Söhne"/>
              </a:rPr>
              <a:t>(pepper) </a:t>
            </a:r>
            <a:r>
              <a:rPr lang="ko-KR" altLang="en-US" b="0" i="0" dirty="0">
                <a:effectLst/>
                <a:latin typeface="Söhne"/>
              </a:rPr>
              <a:t>픽셀을 추가하는 </a:t>
            </a:r>
            <a:r>
              <a:rPr lang="ko-KR" altLang="en-US" dirty="0">
                <a:latin typeface="Söhne"/>
              </a:rPr>
              <a:t>방식</a:t>
            </a: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pic>
        <p:nvPicPr>
          <p:cNvPr id="3" name="그림 2" descr="머리장식, 모자, 인간의 얼굴, 의류이(가) 표시된 사진&#10;&#10;자동 생성된 설명">
            <a:extLst>
              <a:ext uri="{FF2B5EF4-FFF2-40B4-BE49-F238E27FC236}">
                <a16:creationId xmlns:a16="http://schemas.microsoft.com/office/drawing/2014/main" id="{D6B3FCF5-84EB-F7EF-BA6C-B1539BED6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62" y="2420888"/>
            <a:ext cx="3251200" cy="3251200"/>
          </a:xfrm>
          <a:prstGeom prst="rect">
            <a:avLst/>
          </a:prstGeom>
        </p:spPr>
      </p:pic>
      <p:pic>
        <p:nvPicPr>
          <p:cNvPr id="4" name="그림 3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2C0584A2-9CB8-391B-2FA8-74221D578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2420888"/>
            <a:ext cx="3251200" cy="325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9CB560-B5AE-9ED0-034A-82026137E9B3}"/>
              </a:ext>
            </a:extLst>
          </p:cNvPr>
          <p:cNvSpPr txBox="1"/>
          <p:nvPr/>
        </p:nvSpPr>
        <p:spPr>
          <a:xfrm>
            <a:off x="2939950" y="5806038"/>
            <a:ext cx="178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7CF48-850F-21D4-1CF0-0F330C1EEDA0}"/>
              </a:ext>
            </a:extLst>
          </p:cNvPr>
          <p:cNvSpPr txBox="1"/>
          <p:nvPr/>
        </p:nvSpPr>
        <p:spPr>
          <a:xfrm>
            <a:off x="6828344" y="5795972"/>
            <a:ext cx="178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+ Noise</a:t>
            </a:r>
          </a:p>
        </p:txBody>
      </p:sp>
    </p:spTree>
    <p:extLst>
      <p:ext uri="{BB962C8B-B14F-4D97-AF65-F5344CB8AC3E}">
        <p14:creationId xmlns:p14="http://schemas.microsoft.com/office/powerpoint/2010/main" val="475709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Salt and Pepper Noise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latin typeface="Söhne"/>
              </a:rPr>
              <a:t>Average filter</a:t>
            </a:r>
            <a:r>
              <a:rPr lang="ko-KR" altLang="en-US" dirty="0">
                <a:latin typeface="Söhne"/>
              </a:rPr>
              <a:t>와 </a:t>
            </a:r>
            <a:r>
              <a:rPr lang="en-US" altLang="ko-KR" dirty="0">
                <a:latin typeface="Söhne"/>
              </a:rPr>
              <a:t>Median filter</a:t>
            </a:r>
            <a:r>
              <a:rPr lang="ko-KR" altLang="en-US" dirty="0" err="1">
                <a:latin typeface="Söhne"/>
              </a:rPr>
              <a:t>를</a:t>
            </a:r>
            <a:r>
              <a:rPr lang="ko-KR" altLang="en-US" dirty="0">
                <a:latin typeface="Söhne"/>
              </a:rPr>
              <a:t> 사용하여</a:t>
            </a:r>
            <a:r>
              <a:rPr lang="en-US" altLang="ko-KR" dirty="0">
                <a:latin typeface="Söhne"/>
              </a:rPr>
              <a:t> Noise</a:t>
            </a:r>
            <a:r>
              <a:rPr lang="ko-KR" altLang="en-US" dirty="0">
                <a:latin typeface="Söhne"/>
              </a:rPr>
              <a:t> 제거  </a:t>
            </a: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실습</a:t>
            </a:r>
            <a:endParaRPr dirty="0"/>
          </a:p>
        </p:txBody>
      </p:sp>
      <p:pic>
        <p:nvPicPr>
          <p:cNvPr id="4" name="그림 3" descr="머리장식, 의류, 모자, 인간의 얼굴이(가) 표시된 사진&#10;&#10;자동 생성된 설명">
            <a:extLst>
              <a:ext uri="{FF2B5EF4-FFF2-40B4-BE49-F238E27FC236}">
                <a16:creationId xmlns:a16="http://schemas.microsoft.com/office/drawing/2014/main" id="{6231336E-51C4-5131-C63E-EFC8D04ED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362" y="2420888"/>
            <a:ext cx="3251200" cy="3251200"/>
          </a:xfrm>
          <a:prstGeom prst="rect">
            <a:avLst/>
          </a:prstGeom>
        </p:spPr>
      </p:pic>
      <p:pic>
        <p:nvPicPr>
          <p:cNvPr id="7" name="그림 6" descr="머리장식, 모자, 인간의 얼굴, 의류이(가) 표시된 사진&#10;&#10;자동 생성된 설명">
            <a:extLst>
              <a:ext uri="{FF2B5EF4-FFF2-40B4-BE49-F238E27FC236}">
                <a16:creationId xmlns:a16="http://schemas.microsoft.com/office/drawing/2014/main" id="{70B6B0EB-F345-9597-FA02-F9F3AF108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20" y="2420888"/>
            <a:ext cx="3251200" cy="325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32EC78-DA0C-F455-749C-39039F14C52B}"/>
              </a:ext>
            </a:extLst>
          </p:cNvPr>
          <p:cNvSpPr txBox="1"/>
          <p:nvPr/>
        </p:nvSpPr>
        <p:spPr>
          <a:xfrm>
            <a:off x="1567502" y="5793446"/>
            <a:ext cx="178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Original + Noise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D03CD3-9DF7-D2DC-0A11-981CC208EC28}"/>
              </a:ext>
            </a:extLst>
          </p:cNvPr>
          <p:cNvSpPr txBox="1"/>
          <p:nvPr/>
        </p:nvSpPr>
        <p:spPr>
          <a:xfrm>
            <a:off x="5202744" y="5793446"/>
            <a:ext cx="178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Filter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0B7EA4-2680-790E-C3FE-CDB3E7079B68}"/>
              </a:ext>
            </a:extLst>
          </p:cNvPr>
          <p:cNvSpPr txBox="1"/>
          <p:nvPr/>
        </p:nvSpPr>
        <p:spPr>
          <a:xfrm>
            <a:off x="8838062" y="5793446"/>
            <a:ext cx="178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Median Filter</a:t>
            </a:r>
          </a:p>
        </p:txBody>
      </p:sp>
      <p:pic>
        <p:nvPicPr>
          <p:cNvPr id="13" name="그림 12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2EABC9D3-AE71-D8AC-3AFC-190C4A8BD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680" y="2420888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02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Salt and Pepper Noise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latin typeface="Söhne"/>
              </a:rPr>
              <a:t>Salt and Pepper Noise</a:t>
            </a:r>
            <a:r>
              <a:rPr lang="ko-KR" altLang="en-US" dirty="0">
                <a:latin typeface="Söhne"/>
              </a:rPr>
              <a:t>의 경우에는 </a:t>
            </a:r>
            <a:r>
              <a:rPr lang="en-US" altLang="ko-KR" b="1" dirty="0">
                <a:latin typeface="Söhne"/>
              </a:rPr>
              <a:t>Median Filter</a:t>
            </a:r>
            <a:r>
              <a:rPr lang="ko-KR" altLang="en-US" b="1" dirty="0">
                <a:latin typeface="Söhne"/>
              </a:rPr>
              <a:t>가 효과적</a:t>
            </a:r>
            <a:endParaRPr lang="en-US" altLang="ko-KR" b="1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실습</a:t>
            </a:r>
            <a:endParaRPr dirty="0"/>
          </a:p>
        </p:txBody>
      </p:sp>
      <p:pic>
        <p:nvPicPr>
          <p:cNvPr id="4" name="그림 3" descr="머리장식, 의류, 모자, 인간의 얼굴이(가) 표시된 사진&#10;&#10;자동 생성된 설명">
            <a:extLst>
              <a:ext uri="{FF2B5EF4-FFF2-40B4-BE49-F238E27FC236}">
                <a16:creationId xmlns:a16="http://schemas.microsoft.com/office/drawing/2014/main" id="{6231336E-51C4-5131-C63E-EFC8D04ED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362" y="2420888"/>
            <a:ext cx="3251200" cy="3251200"/>
          </a:xfrm>
          <a:prstGeom prst="rect">
            <a:avLst/>
          </a:prstGeom>
        </p:spPr>
      </p:pic>
      <p:pic>
        <p:nvPicPr>
          <p:cNvPr id="7" name="그림 6" descr="머리장식, 모자, 인간의 얼굴, 의류이(가) 표시된 사진&#10;&#10;자동 생성된 설명">
            <a:extLst>
              <a:ext uri="{FF2B5EF4-FFF2-40B4-BE49-F238E27FC236}">
                <a16:creationId xmlns:a16="http://schemas.microsoft.com/office/drawing/2014/main" id="{70B6B0EB-F345-9597-FA02-F9F3AF108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20" y="2420888"/>
            <a:ext cx="3251200" cy="325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32EC78-DA0C-F455-749C-39039F14C52B}"/>
              </a:ext>
            </a:extLst>
          </p:cNvPr>
          <p:cNvSpPr txBox="1"/>
          <p:nvPr/>
        </p:nvSpPr>
        <p:spPr>
          <a:xfrm>
            <a:off x="1567502" y="5793446"/>
            <a:ext cx="178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  <a:cs typeface="Times New Roman" panose="02020603050405020304" pitchFamily="18" charset="0"/>
              </a:rPr>
              <a:t>Original + Noise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D03CD3-9DF7-D2DC-0A11-981CC208EC28}"/>
              </a:ext>
            </a:extLst>
          </p:cNvPr>
          <p:cNvSpPr txBox="1"/>
          <p:nvPr/>
        </p:nvSpPr>
        <p:spPr>
          <a:xfrm>
            <a:off x="5202744" y="5793446"/>
            <a:ext cx="178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  <a:cs typeface="Times New Roman" panose="02020603050405020304" pitchFamily="18" charset="0"/>
              </a:rPr>
              <a:t>Average Filter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0B7EA4-2680-790E-C3FE-CDB3E7079B68}"/>
              </a:ext>
            </a:extLst>
          </p:cNvPr>
          <p:cNvSpPr txBox="1"/>
          <p:nvPr/>
        </p:nvSpPr>
        <p:spPr>
          <a:xfrm>
            <a:off x="8838062" y="5793446"/>
            <a:ext cx="178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  <a:cs typeface="Times New Roman" panose="02020603050405020304" pitchFamily="18" charset="0"/>
              </a:rPr>
              <a:t>Median Filter</a:t>
            </a:r>
          </a:p>
        </p:txBody>
      </p:sp>
      <p:pic>
        <p:nvPicPr>
          <p:cNvPr id="13" name="그림 12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2EABC9D3-AE71-D8AC-3AFC-190C4A8BD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680" y="2420888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74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Salt and Pepper Noise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latin typeface="Söhne"/>
              </a:rPr>
              <a:t>Median Filter</a:t>
            </a:r>
            <a:r>
              <a:rPr lang="ko-KR" altLang="en-US" dirty="0">
                <a:latin typeface="Söhne"/>
              </a:rPr>
              <a:t>는 </a:t>
            </a:r>
            <a:r>
              <a:rPr lang="en-US" altLang="ko-KR" dirty="0">
                <a:latin typeface="Söhne"/>
              </a:rPr>
              <a:t>mask </a:t>
            </a:r>
            <a:r>
              <a:rPr lang="ko-KR" altLang="en-US" dirty="0">
                <a:latin typeface="Söhne"/>
              </a:rPr>
              <a:t>영역내의 이미지 값들을 정렬 후 중앙값을 취함</a:t>
            </a: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실습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0B7EA4-2680-790E-C3FE-CDB3E7079B68}"/>
              </a:ext>
            </a:extLst>
          </p:cNvPr>
          <p:cNvSpPr txBox="1"/>
          <p:nvPr/>
        </p:nvSpPr>
        <p:spPr>
          <a:xfrm>
            <a:off x="8838062" y="5793446"/>
            <a:ext cx="178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  <a:cs typeface="Times New Roman" panose="02020603050405020304" pitchFamily="18" charset="0"/>
              </a:rPr>
              <a:t>Median Filter</a:t>
            </a:r>
          </a:p>
        </p:txBody>
      </p:sp>
      <p:pic>
        <p:nvPicPr>
          <p:cNvPr id="13" name="그림 12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2EABC9D3-AE71-D8AC-3AFC-190C4A8BD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680" y="2420888"/>
            <a:ext cx="3251200" cy="3251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203A60-9910-573C-CE5F-9F3E92C54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20" y="2406820"/>
            <a:ext cx="6354062" cy="34294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90F87C-5CFB-5544-EAB6-7C0A7FE47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480" y="1679856"/>
            <a:ext cx="4388105" cy="65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31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Gaussian Noise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Normal Gaussian </a:t>
            </a:r>
            <a:r>
              <a:rPr lang="ko-KR" altLang="en-US" dirty="0"/>
              <a:t>분포에서 값을 랜덤하게 샘플링한 값을 </a:t>
            </a:r>
            <a:r>
              <a:rPr lang="en-US" altLang="ko-KR" dirty="0"/>
              <a:t>Noise</a:t>
            </a:r>
            <a:r>
              <a:rPr lang="ko-KR" altLang="en-US" dirty="0"/>
              <a:t>로 사용</a:t>
            </a: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/>
              <a:t>기본적으로 평균이 </a:t>
            </a:r>
            <a:r>
              <a:rPr lang="en-US" altLang="ko-KR" dirty="0"/>
              <a:t>0</a:t>
            </a:r>
            <a:r>
              <a:rPr lang="ko-KR" altLang="en-US" dirty="0"/>
              <a:t>이고 표준편차가 </a:t>
            </a:r>
            <a:r>
              <a:rPr lang="en-US" altLang="ko-KR" dirty="0"/>
              <a:t>1</a:t>
            </a:r>
            <a:r>
              <a:rPr lang="ko-KR" altLang="en-US" dirty="0"/>
              <a:t>이라고 가정</a:t>
            </a:r>
            <a:r>
              <a:rPr lang="en-US" altLang="ko-KR" dirty="0"/>
              <a:t>(</a:t>
            </a:r>
            <a:r>
              <a:rPr lang="ko-KR" altLang="en-US" dirty="0"/>
              <a:t>즉 </a:t>
            </a:r>
            <a:r>
              <a:rPr lang="en-US" altLang="ko-KR" dirty="0"/>
              <a:t>Noise</a:t>
            </a:r>
            <a:r>
              <a:rPr lang="ko-KR" altLang="en-US" dirty="0"/>
              <a:t> 값은 </a:t>
            </a:r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1)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spcBef>
                <a:spcPts val="0"/>
              </a:spcBef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A13DBE-305A-9291-DC68-64E9E6044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3373610"/>
            <a:ext cx="4608512" cy="2789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D44D88-3E6C-79E9-ADC9-0C7A420E44AA}"/>
                  </a:ext>
                </a:extLst>
              </p:cNvPr>
              <p:cNvSpPr txBox="1"/>
              <p:nvPr/>
            </p:nvSpPr>
            <p:spPr>
              <a:xfrm>
                <a:off x="7536160" y="2361303"/>
                <a:ext cx="3672408" cy="95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5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ore-KR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ko-Kore-KR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ko-Kore-KR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ko-Kore-KR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kumimoji="1" lang="en-US" altLang="ko-Kore-KR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ko-Kore-KR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ko-Kore-KR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ko-Kore-KR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25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ko-Kore-KR" sz="2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ko-Kore-KR" sz="2500" b="0" i="1" smtClean="0"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r>
                                    <a:rPr kumimoji="1" lang="en-US" altLang="ko-Kore-KR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kumimoji="1" lang="en-US" altLang="ko-Kore-KR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1" lang="en-US" altLang="ko-Kore-KR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ko-Kore-KR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ko-Kore-KR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ko-Kore-KR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1" lang="ko-Kore-KR" alt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D44D88-3E6C-79E9-ADC9-0C7A420E4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160" y="2361303"/>
                <a:ext cx="3672408" cy="953466"/>
              </a:xfrm>
              <a:prstGeom prst="rect">
                <a:avLst/>
              </a:prstGeom>
              <a:blipFill>
                <a:blip r:embed="rId4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8DCAB800-14A2-0EAC-A5CA-7C4B77B96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69" y="2564904"/>
            <a:ext cx="5700108" cy="34028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51F035-2754-1DE4-B600-3F1BC1A1D690}"/>
              </a:ext>
            </a:extLst>
          </p:cNvPr>
          <p:cNvSpPr/>
          <p:nvPr/>
        </p:nvSpPr>
        <p:spPr>
          <a:xfrm>
            <a:off x="1415480" y="5013177"/>
            <a:ext cx="4392488" cy="36003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2E27D-3E00-E274-DE55-7DCAB73A253A}"/>
              </a:ext>
            </a:extLst>
          </p:cNvPr>
          <p:cNvCxnSpPr>
            <a:cxnSpLocks/>
          </p:cNvCxnSpPr>
          <p:nvPr/>
        </p:nvCxnSpPr>
        <p:spPr>
          <a:xfrm>
            <a:off x="6096000" y="5229200"/>
            <a:ext cx="91783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E2CFA-47E2-4EC9-4CFF-42EE7D5771A8}"/>
              </a:ext>
            </a:extLst>
          </p:cNvPr>
          <p:cNvSpPr/>
          <p:nvPr/>
        </p:nvSpPr>
        <p:spPr>
          <a:xfrm>
            <a:off x="7194388" y="2350446"/>
            <a:ext cx="4392488" cy="395887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0813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F396C9F9-E322-4C62-370D-4AA406CA2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69" y="2564904"/>
            <a:ext cx="5700108" cy="3402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Gaussian Noise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Noise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Noise</a:t>
                </a:r>
                <a:r>
                  <a:rPr lang="ko-KR" altLang="en-US" dirty="0"/>
                  <a:t>가 없은 이미지</a:t>
                </a:r>
                <a14:m>
                  <m:oMath xmlns:m="http://schemas.openxmlformats.org/officeDocument/2006/math">
                    <m:r>
                      <a:rPr kumimoji="1" lang="en-US" altLang="ko-Kore-KR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에 더하여 생성</a:t>
                </a:r>
                <a:endParaRPr lang="en-US" altLang="ko-KR" dirty="0"/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>
                  <a:spcBef>
                    <a:spcPts val="0"/>
                  </a:spcBef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4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D44D88-3E6C-79E9-ADC9-0C7A420E44AA}"/>
                  </a:ext>
                </a:extLst>
              </p:cNvPr>
              <p:cNvSpPr txBox="1"/>
              <p:nvPr/>
            </p:nvSpPr>
            <p:spPr>
              <a:xfrm>
                <a:off x="7194388" y="4938234"/>
                <a:ext cx="413589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ore-KR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5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ore-KR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ore-KR" sz="25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ko-Kore-KR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sz="2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ore-KR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sz="2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D44D88-3E6C-79E9-ADC9-0C7A420E4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388" y="4938234"/>
                <a:ext cx="4135896" cy="477054"/>
              </a:xfrm>
              <a:prstGeom prst="rect">
                <a:avLst/>
              </a:prstGeom>
              <a:blipFill>
                <a:blip r:embed="rId5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3A51F035-2754-1DE4-B600-3F1BC1A1D690}"/>
              </a:ext>
            </a:extLst>
          </p:cNvPr>
          <p:cNvSpPr/>
          <p:nvPr/>
        </p:nvSpPr>
        <p:spPr>
          <a:xfrm>
            <a:off x="1395307" y="5234948"/>
            <a:ext cx="1172301" cy="36003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2E27D-3E00-E274-DE55-7DCAB73A253A}"/>
              </a:ext>
            </a:extLst>
          </p:cNvPr>
          <p:cNvCxnSpPr>
            <a:cxnSpLocks/>
          </p:cNvCxnSpPr>
          <p:nvPr/>
        </p:nvCxnSpPr>
        <p:spPr>
          <a:xfrm>
            <a:off x="2783632" y="5415288"/>
            <a:ext cx="42484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E2CFA-47E2-4EC9-4CFF-42EE7D5771A8}"/>
              </a:ext>
            </a:extLst>
          </p:cNvPr>
          <p:cNvSpPr/>
          <p:nvPr/>
        </p:nvSpPr>
        <p:spPr>
          <a:xfrm>
            <a:off x="7194388" y="4581129"/>
            <a:ext cx="4392488" cy="115212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2261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Gaussian Noise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결과 이미지</a:t>
            </a:r>
            <a:endParaRPr lang="en-US" altLang="ko-KR" dirty="0">
              <a:latin typeface="+mn-ea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pic>
        <p:nvPicPr>
          <p:cNvPr id="5" name="그림 4" descr="머리장식, 의류, 모자, 인간의 얼굴이(가) 표시된 사진&#10;&#10;자동 생성된 설명">
            <a:extLst>
              <a:ext uri="{FF2B5EF4-FFF2-40B4-BE49-F238E27FC236}">
                <a16:creationId xmlns:a16="http://schemas.microsoft.com/office/drawing/2014/main" id="{CED5A730-B6C1-7151-ACFD-9A155BF0A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1904456"/>
            <a:ext cx="3251200" cy="3251200"/>
          </a:xfrm>
          <a:prstGeom prst="rect">
            <a:avLst/>
          </a:prstGeom>
        </p:spPr>
      </p:pic>
      <p:pic>
        <p:nvPicPr>
          <p:cNvPr id="7" name="그림 6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464F51C1-E11B-B2B3-76BA-ED7A638D5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904456"/>
            <a:ext cx="3251200" cy="3251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97948B-9267-3D09-45CA-2D96950CE610}"/>
              </a:ext>
            </a:extLst>
          </p:cNvPr>
          <p:cNvSpPr txBox="1"/>
          <p:nvPr/>
        </p:nvSpPr>
        <p:spPr>
          <a:xfrm>
            <a:off x="2939950" y="5506496"/>
            <a:ext cx="178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  <a:cs typeface="Times New Roman" panose="02020603050405020304" pitchFamily="18" charset="0"/>
              </a:rPr>
              <a:t>Original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E3842-8E54-CDAD-E022-E20DCBC98F63}"/>
              </a:ext>
            </a:extLst>
          </p:cNvPr>
          <p:cNvSpPr txBox="1"/>
          <p:nvPr/>
        </p:nvSpPr>
        <p:spPr>
          <a:xfrm>
            <a:off x="7260430" y="5506496"/>
            <a:ext cx="178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  <a:cs typeface="Times New Roman" panose="02020603050405020304" pitchFamily="18" charset="0"/>
              </a:rPr>
              <a:t>Original + Noise</a:t>
            </a:r>
          </a:p>
        </p:txBody>
      </p:sp>
    </p:spTree>
    <p:extLst>
      <p:ext uri="{BB962C8B-B14F-4D97-AF65-F5344CB8AC3E}">
        <p14:creationId xmlns:p14="http://schemas.microsoft.com/office/powerpoint/2010/main" val="149831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Gaussian Noise Removal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Average Filtering </a:t>
            </a:r>
          </a:p>
          <a:p>
            <a:pPr lvl="2">
              <a:spcBef>
                <a:spcPts val="0"/>
              </a:spcBef>
            </a:pPr>
            <a:r>
              <a:rPr lang="ko-KR" altLang="en-US" dirty="0"/>
              <a:t>필터의 크기에 따라 </a:t>
            </a:r>
            <a:r>
              <a:rPr lang="en-US" altLang="ko-KR" dirty="0"/>
              <a:t>Noise</a:t>
            </a:r>
            <a:r>
              <a:rPr lang="ko-KR" altLang="en-US" dirty="0"/>
              <a:t>가 제거되는 정도가 다르다</a:t>
            </a:r>
            <a:endParaRPr lang="en-US" altLang="ko-KR" dirty="0"/>
          </a:p>
          <a:p>
            <a:pPr>
              <a:spcBef>
                <a:spcPts val="0"/>
              </a:spcBef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pic>
        <p:nvPicPr>
          <p:cNvPr id="4" name="그림 3" descr="의류, 머리장식, 모자, 인간의 얼굴이(가) 표시된 사진&#10;&#10;자동 생성된 설명">
            <a:extLst>
              <a:ext uri="{FF2B5EF4-FFF2-40B4-BE49-F238E27FC236}">
                <a16:creationId xmlns:a16="http://schemas.microsoft.com/office/drawing/2014/main" id="{BE8A699D-9A90-B931-97C8-93F11F714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2564904"/>
            <a:ext cx="3251200" cy="3251200"/>
          </a:xfrm>
          <a:prstGeom prst="rect">
            <a:avLst/>
          </a:prstGeom>
        </p:spPr>
      </p:pic>
      <p:pic>
        <p:nvPicPr>
          <p:cNvPr id="7" name="그림 6" descr="의류, 머리장식, 모자, 인간의 얼굴이(가) 표시된 사진&#10;&#10;자동 생성된 설명">
            <a:extLst>
              <a:ext uri="{FF2B5EF4-FFF2-40B4-BE49-F238E27FC236}">
                <a16:creationId xmlns:a16="http://schemas.microsoft.com/office/drawing/2014/main" id="{CC21190E-FA2A-275E-1403-7A973D736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871" y="2564904"/>
            <a:ext cx="3251200" cy="3251200"/>
          </a:xfrm>
          <a:prstGeom prst="rect">
            <a:avLst/>
          </a:prstGeom>
        </p:spPr>
      </p:pic>
      <p:pic>
        <p:nvPicPr>
          <p:cNvPr id="12" name="그림 11" descr="의류, 머리장식, 모자, 인간의 얼굴이(가) 표시된 사진&#10;&#10;자동 생성된 설명">
            <a:extLst>
              <a:ext uri="{FF2B5EF4-FFF2-40B4-BE49-F238E27FC236}">
                <a16:creationId xmlns:a16="http://schemas.microsoft.com/office/drawing/2014/main" id="{242FFFB7-461C-B618-F97D-CA42F2844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334" y="2564904"/>
            <a:ext cx="32512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5B621E-2E5A-9561-57CE-62F4A1775834}"/>
                  </a:ext>
                </a:extLst>
              </p:cNvPr>
              <p:cNvSpPr txBox="1"/>
              <p:nvPr/>
            </p:nvSpPr>
            <p:spPr>
              <a:xfrm>
                <a:off x="1859099" y="5889812"/>
                <a:ext cx="10678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5B621E-2E5A-9561-57CE-62F4A1775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099" y="5889812"/>
                <a:ext cx="106781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A1A36B-BD49-D92D-D2C9-D7443426809C}"/>
                  </a:ext>
                </a:extLst>
              </p:cNvPr>
              <p:cNvSpPr txBox="1"/>
              <p:nvPr/>
            </p:nvSpPr>
            <p:spPr>
              <a:xfrm>
                <a:off x="5314253" y="5889812"/>
                <a:ext cx="17864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7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7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A1A36B-BD49-D92D-D2C9-D74434268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253" y="5889812"/>
                <a:ext cx="1786437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7655B2-0F21-52EE-29E7-A2E1541E5BCA}"/>
                  </a:ext>
                </a:extLst>
              </p:cNvPr>
              <p:cNvSpPr txBox="1"/>
              <p:nvPr/>
            </p:nvSpPr>
            <p:spPr>
              <a:xfrm>
                <a:off x="9128716" y="5889812"/>
                <a:ext cx="17864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9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9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7655B2-0F21-52EE-29E7-A2E1541E5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716" y="5889812"/>
                <a:ext cx="1786437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846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공지사항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ko-KR" altLang="en-US"/>
              <a:t>공지사항</a:t>
            </a:r>
            <a:endParaRPr lang="en-US" altLang="ko-KR"/>
          </a:p>
          <a:p>
            <a:pPr>
              <a:spcBef>
                <a:spcPts val="0"/>
              </a:spcBef>
            </a:pPr>
            <a:endParaRPr lang="en-US" altLang="ko-KR"/>
          </a:p>
          <a:p>
            <a:pPr>
              <a:spcBef>
                <a:spcPts val="0"/>
              </a:spcBef>
            </a:pPr>
            <a:r>
              <a:rPr lang="en-US" altLang="ko-KR"/>
              <a:t>Canny Edge </a:t>
            </a:r>
            <a:r>
              <a:rPr lang="ko-KR" altLang="en-US"/>
              <a:t>과제 리뷰</a:t>
            </a:r>
            <a:endParaRPr lang="en-US" altLang="ko-KR"/>
          </a:p>
          <a:p>
            <a:pPr>
              <a:spcBef>
                <a:spcPts val="0"/>
              </a:spcBef>
            </a:pPr>
            <a:endParaRPr lang="en-US" altLang="ko-KR"/>
          </a:p>
          <a:p>
            <a:pPr>
              <a:spcBef>
                <a:spcPts val="0"/>
              </a:spcBef>
            </a:pPr>
            <a:r>
              <a:rPr lang="ko-KR" altLang="en-US"/>
              <a:t>실습</a:t>
            </a:r>
            <a:endParaRPr lang="en-US" altLang="ko-KR"/>
          </a:p>
          <a:p>
            <a:pPr>
              <a:spcBef>
                <a:spcPts val="0"/>
              </a:spcBef>
            </a:pPr>
            <a:endParaRPr lang="en-US" altLang="ko-KR"/>
          </a:p>
          <a:p>
            <a:pPr>
              <a:spcBef>
                <a:spcPts val="0"/>
              </a:spcBef>
            </a:pPr>
            <a:r>
              <a:rPr lang="ko-KR" altLang="en-US"/>
              <a:t>과제 </a:t>
            </a:r>
            <a:r>
              <a:rPr lang="en-US" altLang="ko-KR"/>
              <a:t>(Bilateral filtering </a:t>
            </a:r>
            <a:r>
              <a:rPr lang="ko-KR" altLang="en-US"/>
              <a:t>구현</a:t>
            </a:r>
            <a:r>
              <a:rPr lang="en-US" altLang="ko-KR"/>
              <a:t>)</a:t>
            </a: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063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Gaussian Noise Removal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Gaussian Filtering </a:t>
            </a:r>
          </a:p>
          <a:p>
            <a:pPr lvl="2">
              <a:spcBef>
                <a:spcPts val="0"/>
              </a:spcBef>
            </a:pPr>
            <a:r>
              <a:rPr lang="ko-KR" altLang="en-US" dirty="0"/>
              <a:t>필터의 크기와</a:t>
            </a:r>
            <a:r>
              <a:rPr lang="en-US" altLang="ko-KR" dirty="0"/>
              <a:t> </a:t>
            </a:r>
            <a:r>
              <a:rPr lang="ko-KR" altLang="en-US" dirty="0"/>
              <a:t>시그마에 크기에 따라 </a:t>
            </a:r>
            <a:r>
              <a:rPr lang="en-US" altLang="ko-KR" dirty="0"/>
              <a:t>Noise</a:t>
            </a:r>
            <a:r>
              <a:rPr lang="ko-KR" altLang="en-US" dirty="0"/>
              <a:t>가 제거되는 정도가 다르다</a:t>
            </a:r>
            <a:endParaRPr lang="en-US" altLang="ko-KR" dirty="0"/>
          </a:p>
          <a:p>
            <a:pPr lvl="2">
              <a:spcBef>
                <a:spcPts val="0"/>
              </a:spcBef>
            </a:pPr>
            <a:r>
              <a:rPr lang="ko-KR" altLang="en-US" dirty="0"/>
              <a:t>시그마 값을 </a:t>
            </a:r>
            <a:r>
              <a:rPr lang="en-US" altLang="ko-KR" dirty="0"/>
              <a:t>3</a:t>
            </a:r>
            <a:r>
              <a:rPr lang="ko-KR" altLang="en-US" dirty="0" err="1"/>
              <a:t>으로</a:t>
            </a:r>
            <a:r>
              <a:rPr lang="ko-KR" altLang="en-US" dirty="0"/>
              <a:t> 고정하고 필터의 크기를 조절 </a:t>
            </a: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5B621E-2E5A-9561-57CE-62F4A1775834}"/>
                  </a:ext>
                </a:extLst>
              </p:cNvPr>
              <p:cNvSpPr txBox="1"/>
              <p:nvPr/>
            </p:nvSpPr>
            <p:spPr>
              <a:xfrm>
                <a:off x="1859099" y="5889812"/>
                <a:ext cx="10678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5B621E-2E5A-9561-57CE-62F4A1775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099" y="5889812"/>
                <a:ext cx="1067819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A1A36B-BD49-D92D-D2C9-D7443426809C}"/>
                  </a:ext>
                </a:extLst>
              </p:cNvPr>
              <p:cNvSpPr txBox="1"/>
              <p:nvPr/>
            </p:nvSpPr>
            <p:spPr>
              <a:xfrm>
                <a:off x="5314253" y="5889812"/>
                <a:ext cx="17864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7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7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A1A36B-BD49-D92D-D2C9-D74434268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253" y="5889812"/>
                <a:ext cx="1786437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7655B2-0F21-52EE-29E7-A2E1541E5BCA}"/>
                  </a:ext>
                </a:extLst>
              </p:cNvPr>
              <p:cNvSpPr txBox="1"/>
              <p:nvPr/>
            </p:nvSpPr>
            <p:spPr>
              <a:xfrm>
                <a:off x="9128716" y="5889812"/>
                <a:ext cx="17864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9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9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7655B2-0F21-52EE-29E7-A2E1541E5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716" y="5889812"/>
                <a:ext cx="1786437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 descr="의류, 머리장식, 모자, 인간의 얼굴이(가) 표시된 사진&#10;&#10;자동 생성된 설명">
            <a:extLst>
              <a:ext uri="{FF2B5EF4-FFF2-40B4-BE49-F238E27FC236}">
                <a16:creationId xmlns:a16="http://schemas.microsoft.com/office/drawing/2014/main" id="{99ABDF97-A198-E907-5A70-97862AFBFB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2564904"/>
            <a:ext cx="3251200" cy="3251200"/>
          </a:xfrm>
          <a:prstGeom prst="rect">
            <a:avLst/>
          </a:prstGeom>
        </p:spPr>
      </p:pic>
      <p:pic>
        <p:nvPicPr>
          <p:cNvPr id="16" name="그림 15" descr="의류, 머리장식, 모자, 인간의 얼굴이(가) 표시된 사진&#10;&#10;자동 생성된 설명">
            <a:extLst>
              <a:ext uri="{FF2B5EF4-FFF2-40B4-BE49-F238E27FC236}">
                <a16:creationId xmlns:a16="http://schemas.microsoft.com/office/drawing/2014/main" id="{069B42FF-4CB5-2641-477E-B14D036D50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871" y="2564904"/>
            <a:ext cx="3251200" cy="3251200"/>
          </a:xfrm>
          <a:prstGeom prst="rect">
            <a:avLst/>
          </a:prstGeom>
        </p:spPr>
      </p:pic>
      <p:pic>
        <p:nvPicPr>
          <p:cNvPr id="17" name="그림 16" descr="의류, 머리장식, 모자, 인간의 얼굴이(가) 표시된 사진&#10;&#10;자동 생성된 설명">
            <a:extLst>
              <a:ext uri="{FF2B5EF4-FFF2-40B4-BE49-F238E27FC236}">
                <a16:creationId xmlns:a16="http://schemas.microsoft.com/office/drawing/2014/main" id="{44EFFE92-FFFB-8E71-0110-D6CCF1C985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334" y="2564904"/>
            <a:ext cx="3251200" cy="3251200"/>
          </a:xfrm>
          <a:prstGeom prst="rect">
            <a:avLst/>
          </a:prstGeom>
        </p:spPr>
      </p:pic>
      <p:pic>
        <p:nvPicPr>
          <p:cNvPr id="10" name="그림 9" descr="의류, 머리장식, 모자, 인간의 얼굴이(가) 표시된 사진&#10;&#10;자동 생성된 설명">
            <a:extLst>
              <a:ext uri="{FF2B5EF4-FFF2-40B4-BE49-F238E27FC236}">
                <a16:creationId xmlns:a16="http://schemas.microsoft.com/office/drawing/2014/main" id="{F9E18C4B-DDE8-AE31-0AA6-2597F1C695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334" y="2565417"/>
            <a:ext cx="3251200" cy="3251200"/>
          </a:xfrm>
          <a:prstGeom prst="rect">
            <a:avLst/>
          </a:prstGeom>
        </p:spPr>
      </p:pic>
      <p:pic>
        <p:nvPicPr>
          <p:cNvPr id="8" name="그림 7" descr="의류, 머리장식, 모자, 인간의 얼굴이(가) 표시된 사진&#10;&#10;자동 생성된 설명">
            <a:extLst>
              <a:ext uri="{FF2B5EF4-FFF2-40B4-BE49-F238E27FC236}">
                <a16:creationId xmlns:a16="http://schemas.microsoft.com/office/drawing/2014/main" id="{F695C765-D9F2-D54F-3ADD-809C86DD1D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871" y="2565417"/>
            <a:ext cx="3251200" cy="3251200"/>
          </a:xfrm>
          <a:prstGeom prst="rect">
            <a:avLst/>
          </a:prstGeom>
        </p:spPr>
      </p:pic>
      <p:pic>
        <p:nvPicPr>
          <p:cNvPr id="5" name="그림 4" descr="의류, 머리장식, 모자, 인간의 얼굴이(가) 표시된 사진&#10;&#10;자동 생성된 설명">
            <a:extLst>
              <a:ext uri="{FF2B5EF4-FFF2-40B4-BE49-F238E27FC236}">
                <a16:creationId xmlns:a16="http://schemas.microsoft.com/office/drawing/2014/main" id="{6AF7C570-EBB5-CA83-D0F9-8628BA7F23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13" y="2565417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62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Gaussian Noise Removal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Gaussian Filtering </a:t>
            </a:r>
          </a:p>
          <a:p>
            <a:pPr lvl="2">
              <a:spcBef>
                <a:spcPts val="0"/>
              </a:spcBef>
            </a:pPr>
            <a:r>
              <a:rPr lang="ko-KR" altLang="en-US" dirty="0"/>
              <a:t>필터의 크기와</a:t>
            </a:r>
            <a:r>
              <a:rPr lang="en-US" altLang="ko-KR" dirty="0"/>
              <a:t> </a:t>
            </a:r>
            <a:r>
              <a:rPr lang="ko-KR" altLang="en-US" dirty="0"/>
              <a:t>시그마에 크기에 따라 </a:t>
            </a:r>
            <a:r>
              <a:rPr lang="en-US" altLang="ko-KR" dirty="0"/>
              <a:t>Noise</a:t>
            </a:r>
            <a:r>
              <a:rPr lang="ko-KR" altLang="en-US" dirty="0"/>
              <a:t>가 제거되는 정도가 다르다</a:t>
            </a:r>
            <a:endParaRPr lang="en-US" altLang="ko-KR" dirty="0"/>
          </a:p>
          <a:p>
            <a:pPr lvl="2">
              <a:spcBef>
                <a:spcPts val="0"/>
              </a:spcBef>
            </a:pPr>
            <a:r>
              <a:rPr lang="ko-KR" altLang="en-US" dirty="0"/>
              <a:t>필터의 크기를 </a:t>
            </a:r>
            <a:r>
              <a:rPr lang="en-US" altLang="ko-KR" dirty="0"/>
              <a:t>7</a:t>
            </a:r>
            <a:r>
              <a:rPr lang="ko-KR" altLang="en-US" dirty="0"/>
              <a:t>로 고정하고 시그마 값을 조절</a:t>
            </a: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5B621E-2E5A-9561-57CE-62F4A1775834}"/>
                  </a:ext>
                </a:extLst>
              </p:cNvPr>
              <p:cNvSpPr txBox="1"/>
              <p:nvPr/>
            </p:nvSpPr>
            <p:spPr>
              <a:xfrm>
                <a:off x="1859099" y="5889812"/>
                <a:ext cx="10678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=0.1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5B621E-2E5A-9561-57CE-62F4A1775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099" y="5889812"/>
                <a:ext cx="1067819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A1A36B-BD49-D92D-D2C9-D7443426809C}"/>
                  </a:ext>
                </a:extLst>
              </p:cNvPr>
              <p:cNvSpPr txBox="1"/>
              <p:nvPr/>
            </p:nvSpPr>
            <p:spPr>
              <a:xfrm>
                <a:off x="5314253" y="5889812"/>
                <a:ext cx="17864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 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A1A36B-BD49-D92D-D2C9-D74434268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253" y="5889812"/>
                <a:ext cx="1786437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7655B2-0F21-52EE-29E7-A2E1541E5BCA}"/>
                  </a:ext>
                </a:extLst>
              </p:cNvPr>
              <p:cNvSpPr txBox="1"/>
              <p:nvPr/>
            </p:nvSpPr>
            <p:spPr>
              <a:xfrm>
                <a:off x="9128716" y="5889812"/>
                <a:ext cx="17864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=5 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7655B2-0F21-52EE-29E7-A2E1541E5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716" y="5889812"/>
                <a:ext cx="1786437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 descr="의류, 머리장식, 모자, 인간의 얼굴이(가) 표시된 사진&#10;&#10;자동 생성된 설명">
            <a:extLst>
              <a:ext uri="{FF2B5EF4-FFF2-40B4-BE49-F238E27FC236}">
                <a16:creationId xmlns:a16="http://schemas.microsoft.com/office/drawing/2014/main" id="{99ABDF97-A198-E907-5A70-97862AFBFB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2564904"/>
            <a:ext cx="3251200" cy="3251200"/>
          </a:xfrm>
          <a:prstGeom prst="rect">
            <a:avLst/>
          </a:prstGeom>
        </p:spPr>
      </p:pic>
      <p:pic>
        <p:nvPicPr>
          <p:cNvPr id="16" name="그림 15" descr="의류, 머리장식, 모자, 인간의 얼굴이(가) 표시된 사진&#10;&#10;자동 생성된 설명">
            <a:extLst>
              <a:ext uri="{FF2B5EF4-FFF2-40B4-BE49-F238E27FC236}">
                <a16:creationId xmlns:a16="http://schemas.microsoft.com/office/drawing/2014/main" id="{069B42FF-4CB5-2641-477E-B14D036D50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871" y="2564904"/>
            <a:ext cx="3251200" cy="3251200"/>
          </a:xfrm>
          <a:prstGeom prst="rect">
            <a:avLst/>
          </a:prstGeom>
        </p:spPr>
      </p:pic>
      <p:pic>
        <p:nvPicPr>
          <p:cNvPr id="17" name="그림 16" descr="의류, 머리장식, 모자, 인간의 얼굴이(가) 표시된 사진&#10;&#10;자동 생성된 설명">
            <a:extLst>
              <a:ext uri="{FF2B5EF4-FFF2-40B4-BE49-F238E27FC236}">
                <a16:creationId xmlns:a16="http://schemas.microsoft.com/office/drawing/2014/main" id="{44EFFE92-FFFB-8E71-0110-D6CCF1C985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334" y="2564904"/>
            <a:ext cx="3251200" cy="3251200"/>
          </a:xfrm>
          <a:prstGeom prst="rect">
            <a:avLst/>
          </a:prstGeom>
        </p:spPr>
      </p:pic>
      <p:pic>
        <p:nvPicPr>
          <p:cNvPr id="10" name="그림 9" descr="의류, 머리장식, 모자, 인간의 얼굴이(가) 표시된 사진&#10;&#10;자동 생성된 설명">
            <a:extLst>
              <a:ext uri="{FF2B5EF4-FFF2-40B4-BE49-F238E27FC236}">
                <a16:creationId xmlns:a16="http://schemas.microsoft.com/office/drawing/2014/main" id="{F9E18C4B-DDE8-AE31-0AA6-2597F1C695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334" y="2565417"/>
            <a:ext cx="3251200" cy="3251200"/>
          </a:xfrm>
          <a:prstGeom prst="rect">
            <a:avLst/>
          </a:prstGeom>
        </p:spPr>
      </p:pic>
      <p:pic>
        <p:nvPicPr>
          <p:cNvPr id="8" name="그림 7" descr="의류, 머리장식, 모자, 인간의 얼굴이(가) 표시된 사진&#10;&#10;자동 생성된 설명">
            <a:extLst>
              <a:ext uri="{FF2B5EF4-FFF2-40B4-BE49-F238E27FC236}">
                <a16:creationId xmlns:a16="http://schemas.microsoft.com/office/drawing/2014/main" id="{F695C765-D9F2-D54F-3ADD-809C86DD1D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871" y="2565417"/>
            <a:ext cx="3251200" cy="3251200"/>
          </a:xfrm>
          <a:prstGeom prst="rect">
            <a:avLst/>
          </a:prstGeom>
        </p:spPr>
      </p:pic>
      <p:pic>
        <p:nvPicPr>
          <p:cNvPr id="5" name="그림 4" descr="의류, 머리장식, 모자, 인간의 얼굴이(가) 표시된 사진&#10;&#10;자동 생성된 설명">
            <a:extLst>
              <a:ext uri="{FF2B5EF4-FFF2-40B4-BE49-F238E27FC236}">
                <a16:creationId xmlns:a16="http://schemas.microsoft.com/office/drawing/2014/main" id="{6AF7C570-EBB5-CA83-D0F9-8628BA7F2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13" y="2565417"/>
            <a:ext cx="3251200" cy="3251200"/>
          </a:xfrm>
          <a:prstGeom prst="rect">
            <a:avLst/>
          </a:prstGeom>
        </p:spPr>
      </p:pic>
      <p:pic>
        <p:nvPicPr>
          <p:cNvPr id="4" name="그림 3" descr="머리장식, 의류, 인간의 얼굴, 모자이(가) 표시된 사진&#10;&#10;자동 생성된 설명">
            <a:extLst>
              <a:ext uri="{FF2B5EF4-FFF2-40B4-BE49-F238E27FC236}">
                <a16:creationId xmlns:a16="http://schemas.microsoft.com/office/drawing/2014/main" id="{9B35695D-A1B1-1ED7-0173-F9A4547175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2567540"/>
            <a:ext cx="3251200" cy="3251200"/>
          </a:xfrm>
          <a:prstGeom prst="rect">
            <a:avLst/>
          </a:prstGeom>
        </p:spPr>
      </p:pic>
      <p:pic>
        <p:nvPicPr>
          <p:cNvPr id="7" name="그림 6" descr="머리장식, 의류, 모자, 인간의 얼굴이(가) 표시된 사진&#10;&#10;자동 생성된 설명">
            <a:extLst>
              <a:ext uri="{FF2B5EF4-FFF2-40B4-BE49-F238E27FC236}">
                <a16:creationId xmlns:a16="http://schemas.microsoft.com/office/drawing/2014/main" id="{E408663E-DE8C-EA2B-FE28-0FCDDFF3FA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966" y="2567540"/>
            <a:ext cx="3251200" cy="3251200"/>
          </a:xfrm>
          <a:prstGeom prst="rect">
            <a:avLst/>
          </a:prstGeom>
        </p:spPr>
      </p:pic>
      <p:pic>
        <p:nvPicPr>
          <p:cNvPr id="12" name="그림 11" descr="의류, 머리장식, 모자, 인간의 얼굴이(가) 표시된 사진&#10;&#10;자동 생성된 설명">
            <a:extLst>
              <a:ext uri="{FF2B5EF4-FFF2-40B4-BE49-F238E27FC236}">
                <a16:creationId xmlns:a16="http://schemas.microsoft.com/office/drawing/2014/main" id="{7445AB31-CEAB-8A2F-70DB-796E6A9069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334" y="256754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5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Gaussian Noise Removal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Average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dirty="0"/>
                  <a:t> noise images 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평균이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0</a:t>
                </a:r>
                <a:r>
                  <a:rPr lang="ko-KR" altLang="en-US" dirty="0"/>
                  <a:t>인 </a:t>
                </a:r>
                <a:r>
                  <a:rPr lang="en-US" altLang="ko-KR" dirty="0"/>
                  <a:t>Gaussian</a:t>
                </a:r>
                <a:r>
                  <a:rPr lang="ko-KR" altLang="en-US" dirty="0"/>
                  <a:t> 분포에서 랜덤하게 샘플링한 값을 </a:t>
                </a:r>
                <a:r>
                  <a:rPr lang="en-US" altLang="ko-KR" dirty="0"/>
                  <a:t>Noise</a:t>
                </a:r>
                <a:r>
                  <a:rPr lang="ko-KR" altLang="en-US" dirty="0"/>
                  <a:t>로 사용</a:t>
                </a:r>
                <a:endParaRPr lang="en-US" altLang="ko-KR" dirty="0"/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이때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Noise</a:t>
                </a:r>
                <a:r>
                  <a:rPr lang="ko-KR" altLang="en-US" dirty="0" err="1">
                    <a:solidFill>
                      <a:schemeClr val="tx1"/>
                    </a:solidFill>
                  </a:rPr>
                  <a:t>를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같은 이미지에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개를 생성 후 이미지들을 평균  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5B621E-2E5A-9561-57CE-62F4A1775834}"/>
                  </a:ext>
                </a:extLst>
              </p:cNvPr>
              <p:cNvSpPr txBox="1"/>
              <p:nvPr/>
            </p:nvSpPr>
            <p:spPr>
              <a:xfrm>
                <a:off x="839416" y="4077072"/>
                <a:ext cx="5616624" cy="1174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d>
                        <m:d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5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d>
                        <m:dPr>
                          <m:ctrlPr>
                            <a:rPr lang="en-US" altLang="ko-K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ko-K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ko-K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5B621E-2E5A-9561-57CE-62F4A1775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4077072"/>
                <a:ext cx="5616624" cy="1174104"/>
              </a:xfrm>
              <a:prstGeom prst="rect">
                <a:avLst/>
              </a:prstGeom>
              <a:blipFill>
                <a:blip r:embed="rId4"/>
                <a:stretch>
                  <a:fillRect l="-15576" t="-103226" b="-16021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CC540036-A025-F499-5C3C-EC98EE932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766" y="2564904"/>
            <a:ext cx="3251200" cy="325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1B169A-5210-7D45-BD76-05BA0F2C3A1B}"/>
              </a:ext>
            </a:extLst>
          </p:cNvPr>
          <p:cNvSpPr txBox="1"/>
          <p:nvPr/>
        </p:nvSpPr>
        <p:spPr>
          <a:xfrm>
            <a:off x="7622240" y="5923897"/>
            <a:ext cx="250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  <a:cs typeface="Times New Roman" panose="02020603050405020304" pitchFamily="18" charset="0"/>
              </a:rPr>
              <a:t>Average N noise images</a:t>
            </a:r>
          </a:p>
        </p:txBody>
      </p:sp>
    </p:spTree>
    <p:extLst>
      <p:ext uri="{BB962C8B-B14F-4D97-AF65-F5344CB8AC3E}">
        <p14:creationId xmlns:p14="http://schemas.microsoft.com/office/powerpoint/2010/main" val="677584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과제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Bilateral Filtering</a:t>
            </a:r>
            <a:endParaRPr lang="en-US" altLang="ko-KR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/>
              <a:t>Bilateral Filtering </a:t>
            </a:r>
            <a:r>
              <a:rPr lang="ko-KR" altLang="en-US"/>
              <a:t>구현을 목적으로 함</a:t>
            </a:r>
            <a:r>
              <a:rPr lang="en-US" altLang="ko-KR"/>
              <a:t>.</a:t>
            </a: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CFE2C1-1C17-9495-B91A-BF2B922C5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1916832"/>
            <a:ext cx="3869048" cy="39019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D34D2E-866E-62D3-F019-71C14E257DEC}"/>
              </a:ext>
            </a:extLst>
          </p:cNvPr>
          <p:cNvSpPr txBox="1"/>
          <p:nvPr/>
        </p:nvSpPr>
        <p:spPr>
          <a:xfrm>
            <a:off x="2783632" y="5899088"/>
            <a:ext cx="252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Gaussian</a:t>
            </a:r>
            <a:r>
              <a:rPr lang="ko-KR" altLang="en-US"/>
              <a:t> </a:t>
            </a:r>
            <a:r>
              <a:rPr lang="en-US" altLang="ko-KR"/>
              <a:t>Noise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F2AE0F-9DE9-0D81-73A0-5308EA33E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363" y="1916832"/>
            <a:ext cx="3869049" cy="39019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043D29-CEF3-2565-484B-E9DCC36C6A7E}"/>
              </a:ext>
            </a:extLst>
          </p:cNvPr>
          <p:cNvSpPr txBox="1"/>
          <p:nvPr/>
        </p:nvSpPr>
        <p:spPr>
          <a:xfrm>
            <a:off x="7680176" y="5899088"/>
            <a:ext cx="252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Bilateral Filtering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2587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과제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Bilateral Filtering</a:t>
            </a:r>
            <a:endParaRPr lang="en-US" altLang="ko-KR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/>
              <a:t>Bilateral </a:t>
            </a:r>
            <a:r>
              <a:rPr lang="ko-KR" altLang="en-US"/>
              <a:t>수식</a:t>
            </a: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654FB3-2BCC-B874-61BD-1B992ABB9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700808"/>
            <a:ext cx="7201905" cy="10383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9E0394-AB50-95DC-7FF8-611617541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656" y="3076121"/>
            <a:ext cx="6556368" cy="30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3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과제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Bilateral Filtering</a:t>
            </a:r>
            <a:endParaRPr lang="en-US" altLang="ko-KR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/>
              <a:t>Bilateral Filtering </a:t>
            </a:r>
            <a:r>
              <a:rPr lang="ko-KR" altLang="en-US"/>
              <a:t>수식에 추가적으로 </a:t>
            </a:r>
            <a:r>
              <a:rPr lang="en-US" altLang="ko-KR"/>
              <a:t>DoG </a:t>
            </a:r>
            <a:r>
              <a:rPr lang="ko-KR" altLang="en-US"/>
              <a:t>결과를 적용한 이미지도 반영하도록함</a:t>
            </a: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FC3AA8-4598-A966-BBB3-40128ADCC19E}"/>
                  </a:ext>
                </a:extLst>
              </p:cNvPr>
              <p:cNvSpPr txBox="1"/>
              <p:nvPr/>
            </p:nvSpPr>
            <p:spPr>
              <a:xfrm>
                <a:off x="485516" y="3573016"/>
                <a:ext cx="11220892" cy="666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ko-KR" altLang="en-US" sz="2400"/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ko-KR" sz="2400"/>
                  <a:t>)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24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 ,</m:t>
                                    </m:r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sub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m:rPr>
                        <m:nor/>
                      </m:rPr>
                      <a:rPr lang="en-US" altLang="ko-KR" sz="2400"/>
                      <m:t>)</m:t>
                    </m:r>
                  </m:oMath>
                </a14:m>
                <a:r>
                  <a:rPr lang="ko-KR" altLang="en-US" sz="2400"/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ko-KR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DoG</m:t>
                                </m:r>
                                <m:d>
                                  <m:dPr>
                                    <m:ctrlPr>
                                      <a:rPr lang="en-US" altLang="ko-K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,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ko-KR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DoG</m:t>
                                </m:r>
                                <m:r>
                                  <a:rPr lang="en-US" altLang="ko-KR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ko-KR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  <m:sup>
                            <m:r>
                              <a:rPr lang="en-US" altLang="ko-KR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m:rPr>
                        <m:nor/>
                      </m:rPr>
                      <a:rPr lang="en-US" altLang="ko-KR" sz="2400">
                        <a:solidFill>
                          <a:srgbClr val="FF0000"/>
                        </a:solidFill>
                      </a:rPr>
                      <m:t>)</m:t>
                    </m:r>
                  </m:oMath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FC3AA8-4598-A966-BBB3-40128ADCC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16" y="3573016"/>
                <a:ext cx="11220892" cy="666208"/>
              </a:xfrm>
              <a:prstGeom prst="rect">
                <a:avLst/>
              </a:prstGeom>
              <a:blipFill>
                <a:blip r:embed="rId3"/>
                <a:stretch>
                  <a:fillRect l="-54" b="-27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142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과제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Bilateral Filtering</a:t>
            </a:r>
            <a:endParaRPr lang="en-US" altLang="ko-KR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/>
              <a:t>Bilateral Filtering </a:t>
            </a:r>
            <a:r>
              <a:rPr lang="ko-KR" altLang="en-US"/>
              <a:t>구현 부분</a:t>
            </a: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4C989C-E32C-6242-5D5F-22C937E9E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52" y="2132856"/>
            <a:ext cx="6773220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65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과제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Bilateral Filtering</a:t>
            </a:r>
            <a:endParaRPr lang="en-US" altLang="ko-KR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/>
              <a:t>mask </a:t>
            </a:r>
            <a:r>
              <a:rPr lang="ko-KR" altLang="en-US"/>
              <a:t>변수에 해당하는 부분을 구현</a:t>
            </a: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8790B1-B2B3-04C0-CE7E-EDCB93645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379" y="2000841"/>
            <a:ext cx="5849166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45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과제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Bilateral Filtering</a:t>
            </a:r>
            <a:endParaRPr lang="en-US" altLang="ko-KR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/>
              <a:t>pos_x, pos_y </a:t>
            </a:r>
            <a:r>
              <a:rPr lang="ko-KR" altLang="en-US"/>
              <a:t>해당하는 패치 시각화</a:t>
            </a:r>
            <a:endParaRPr lang="en-US" altLang="ko-KR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0A9646-8DF2-66AF-2EFE-0EA613D0F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2492896"/>
            <a:ext cx="3888432" cy="29163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7D7B2E-6A4F-648C-78B5-24B5CABB5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970" y="2492896"/>
            <a:ext cx="3888432" cy="29163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AC84E3-362A-E7E4-1289-AECD5D521086}"/>
              </a:ext>
            </a:extLst>
          </p:cNvPr>
          <p:cNvSpPr txBox="1"/>
          <p:nvPr/>
        </p:nvSpPr>
        <p:spPr>
          <a:xfrm>
            <a:off x="3289916" y="5233264"/>
            <a:ext cx="252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Gaussian</a:t>
            </a:r>
            <a:r>
              <a:rPr lang="ko-KR" altLang="en-US"/>
              <a:t> </a:t>
            </a:r>
            <a:r>
              <a:rPr lang="en-US" altLang="ko-KR"/>
              <a:t>Noise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288724-AB12-ABA8-54BE-D778F5C431C9}"/>
              </a:ext>
            </a:extLst>
          </p:cNvPr>
          <p:cNvSpPr txBox="1"/>
          <p:nvPr/>
        </p:nvSpPr>
        <p:spPr>
          <a:xfrm>
            <a:off x="7255572" y="5289741"/>
            <a:ext cx="252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Bilateral</a:t>
            </a:r>
            <a:r>
              <a:rPr lang="ko-KR" altLang="en-US"/>
              <a:t> </a:t>
            </a:r>
            <a:r>
              <a:rPr lang="en-US" altLang="ko-KR"/>
              <a:t>Filtering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8902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과제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Bilateral Filtering</a:t>
            </a:r>
            <a:endParaRPr lang="en-US" altLang="ko-KR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/>
              <a:t>Main </a:t>
            </a:r>
            <a:r>
              <a:rPr lang="ko-KR" altLang="en-US"/>
              <a:t>함수 부분에서 </a:t>
            </a:r>
            <a:r>
              <a:rPr lang="en-US" altLang="ko-KR"/>
              <a:t>filter size, sigma, sigma_s, sigma_r </a:t>
            </a:r>
            <a:r>
              <a:rPr lang="ko-KR" altLang="en-US"/>
              <a:t>파라미터 값을 찾아서 완성</a:t>
            </a:r>
            <a:r>
              <a:rPr lang="en-US" altLang="ko-KR"/>
              <a:t>.</a:t>
            </a: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788675-9AB2-C7C1-D39E-34D04C85D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509" y="2780928"/>
            <a:ext cx="7744906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72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목차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ko-KR" altLang="en-US" dirty="0"/>
                  <a:t>공지사항</a:t>
                </a:r>
                <a:endParaRPr lang="en-US" altLang="ko-KR" dirty="0"/>
              </a:p>
              <a:p>
                <a:pPr marL="800100" lvl="1" indent="-342900">
                  <a:spcBef>
                    <a:spcPts val="560"/>
                  </a:spcBef>
                  <a:buSzPts val="2800"/>
                  <a:buChar char="•"/>
                </a:pPr>
                <a:r>
                  <a:rPr lang="ko-KR" altLang="en-US" dirty="0"/>
                  <a:t>영상처리 </a:t>
                </a:r>
                <a:r>
                  <a:rPr lang="en-US" altLang="ko-KR" dirty="0"/>
                  <a:t>02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03</a:t>
                </a:r>
                <a:r>
                  <a:rPr lang="ko-KR" altLang="en-US" dirty="0"/>
                  <a:t>분반 과제 채점 공개</a:t>
                </a: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r>
                  <a:rPr lang="ko-KR" altLang="en-US" dirty="0"/>
                  <a:t>이번주 중으로 </a:t>
                </a:r>
                <a:r>
                  <a:rPr lang="en-US" altLang="ko-KR" dirty="0"/>
                  <a:t>Canny Edge Detection</a:t>
                </a:r>
                <a:r>
                  <a:rPr lang="ko-KR" altLang="en-US" dirty="0"/>
                  <a:t> 과제 채점 진행</a:t>
                </a: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r>
                  <a:rPr lang="ko-KR" altLang="en-US" dirty="0"/>
                  <a:t>채점은 기본적으로 각 주차 별 채점 기준표에 의거하여 각 분반 조교가 채점</a:t>
                </a: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r>
                  <a:rPr lang="ko-KR" altLang="en-US" dirty="0"/>
                  <a:t>과제 채점에 대한 문의 사항은 각 분반 조교에게 문의 </a:t>
                </a: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800100" lvl="1" indent="-342900">
                  <a:spcBef>
                    <a:spcPts val="560"/>
                  </a:spcBef>
                  <a:buSzPts val="2800"/>
                  <a:buChar char="•"/>
                </a:pPr>
                <a:r>
                  <a:rPr lang="ko-KR" altLang="en-US" dirty="0"/>
                  <a:t>영상처리 </a:t>
                </a:r>
                <a:r>
                  <a:rPr lang="en-US" altLang="ko-KR" dirty="0"/>
                  <a:t>02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03</a:t>
                </a:r>
                <a:r>
                  <a:rPr lang="ko-KR" altLang="en-US" dirty="0"/>
                  <a:t>분반 과제 채점 기준 공개</a:t>
                </a: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r>
                  <a:rPr lang="en-US" altLang="ko-KR" dirty="0"/>
                  <a:t>Canny Edge Detection </a:t>
                </a:r>
                <a:r>
                  <a:rPr lang="ko-KR" altLang="en-US" dirty="0"/>
                  <a:t>채점 기준 공개</a:t>
                </a: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800100" lvl="1" indent="-342900">
                  <a:spcBef>
                    <a:spcPts val="560"/>
                  </a:spcBef>
                  <a:buSzPts val="2800"/>
                  <a:buChar char="•"/>
                </a:pPr>
                <a:r>
                  <a:rPr lang="ko-KR" altLang="en-US" dirty="0"/>
                  <a:t>과제 </a:t>
                </a:r>
                <a:r>
                  <a:rPr lang="en-US" altLang="ko-KR" dirty="0"/>
                  <a:t>Copy</a:t>
                </a:r>
                <a:r>
                  <a:rPr lang="ko-KR" altLang="en-US" dirty="0"/>
                  <a:t> 관련 공지</a:t>
                </a: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과제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Copy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와 관련하여 과제를 함께 진행하였을 경우 보고서에 같이 과제를 진행한 학부생 학번 기입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800100" lvl="1" indent="-342900">
                  <a:spcBef>
                    <a:spcPts val="560"/>
                  </a:spcBef>
                  <a:buSzPts val="2800"/>
                  <a:buChar char="•"/>
                </a:pPr>
                <a:r>
                  <a:rPr lang="ko-KR" altLang="en-US" dirty="0"/>
                  <a:t>과제 점수 문의는 메일 또는 수업시간 이후 질문시간을 이용</a:t>
                </a:r>
                <a:r>
                  <a:rPr lang="en-US" altLang="ko-KR" dirty="0"/>
                  <a:t>.</a:t>
                </a:r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20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762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과제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Bilateral Filtering</a:t>
            </a:r>
            <a:endParaRPr lang="en-US" altLang="ko-KR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/>
              <a:t>결과 이미지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BC6809-D2A7-C673-1BA7-0DB1FE566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643" y="2348880"/>
            <a:ext cx="3005319" cy="30308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2AE5A5-CE06-17CF-02DA-3C1B2F23D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4" y="2342131"/>
            <a:ext cx="3005319" cy="30308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EB3A19-86F6-4051-130D-502393B61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281" y="2348880"/>
            <a:ext cx="3005319" cy="30308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CB4362-CA11-D330-2332-A523FD933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62" y="2342131"/>
            <a:ext cx="3005319" cy="30308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D1D530-6EB1-CFCD-00A2-64A23AF00BD0}"/>
              </a:ext>
            </a:extLst>
          </p:cNvPr>
          <p:cNvSpPr txBox="1"/>
          <p:nvPr/>
        </p:nvSpPr>
        <p:spPr>
          <a:xfrm>
            <a:off x="767408" y="5444927"/>
            <a:ext cx="252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Gaussian</a:t>
            </a:r>
            <a:r>
              <a:rPr lang="ko-KR" altLang="en-US"/>
              <a:t> </a:t>
            </a:r>
            <a:r>
              <a:rPr lang="en-US" altLang="ko-KR"/>
              <a:t>Noise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1D9A8-0E3E-A3D6-B8BA-022822183988}"/>
              </a:ext>
            </a:extLst>
          </p:cNvPr>
          <p:cNvSpPr txBox="1"/>
          <p:nvPr/>
        </p:nvSpPr>
        <p:spPr>
          <a:xfrm>
            <a:off x="3719736" y="5451676"/>
            <a:ext cx="252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Gaussian</a:t>
            </a:r>
            <a:r>
              <a:rPr lang="ko-KR" altLang="en-US"/>
              <a:t> </a:t>
            </a:r>
            <a:r>
              <a:rPr lang="en-US" altLang="ko-KR"/>
              <a:t>Filtering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18DFD0-93F9-1123-4B45-470B5A993510}"/>
              </a:ext>
            </a:extLst>
          </p:cNvPr>
          <p:cNvSpPr txBox="1"/>
          <p:nvPr/>
        </p:nvSpPr>
        <p:spPr>
          <a:xfrm>
            <a:off x="6771100" y="5451676"/>
            <a:ext cx="252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Bilateral Filtering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5F85B7-ADD6-30F1-7505-D8E70D6F10B6}"/>
              </a:ext>
            </a:extLst>
          </p:cNvPr>
          <p:cNvSpPr txBox="1"/>
          <p:nvPr/>
        </p:nvSpPr>
        <p:spPr>
          <a:xfrm>
            <a:off x="9491636" y="5444927"/>
            <a:ext cx="252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Bilateral Filtering + DoG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8888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과제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Bilateral Filtering</a:t>
            </a:r>
            <a:endParaRPr lang="en-US" altLang="ko-KR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/>
              <a:t>결과 이미지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5F85B7-ADD6-30F1-7505-D8E70D6F10B6}"/>
              </a:ext>
            </a:extLst>
          </p:cNvPr>
          <p:cNvSpPr txBox="1"/>
          <p:nvPr/>
        </p:nvSpPr>
        <p:spPr>
          <a:xfrm>
            <a:off x="3935760" y="5419543"/>
            <a:ext cx="515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Bilateral Filtering + DoG – Bilateral Filtering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21F64E-8DEA-C5E8-D923-21AA9CB35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560" y="1733586"/>
            <a:ext cx="3504803" cy="353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97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/>
            <a:r>
              <a:rPr lang="ko-KR" altLang="en-US" sz="3200" spc="-1" dirty="0">
                <a:latin typeface="Calibri"/>
              </a:rPr>
              <a:t>과제</a:t>
            </a:r>
            <a:endParaRPr lang="en-US" altLang="ko-KR" sz="3200" spc="-1" dirty="0">
              <a:latin typeface="Noto Sans CJK KR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8678484-06BD-4414-1823-024FD62377BF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Bilateral Filtering</a:t>
            </a:r>
            <a:endParaRPr lang="en-US" altLang="ko-KR">
              <a:solidFill>
                <a:srgbClr val="FF000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/>
              <a:t>보고서 </a:t>
            </a:r>
            <a:r>
              <a:rPr lang="ko-KR" altLang="en-US" dirty="0"/>
              <a:t>사진 첨부 목록</a:t>
            </a:r>
            <a:endParaRPr lang="en-US" altLang="ko-KR" dirty="0"/>
          </a:p>
          <a:p>
            <a:pPr lvl="2"/>
            <a:r>
              <a:rPr lang="ko-KR" altLang="en-US"/>
              <a:t>결과이미지 </a:t>
            </a:r>
            <a:r>
              <a:rPr lang="en-US" altLang="ko-KR"/>
              <a:t>5</a:t>
            </a:r>
            <a:r>
              <a:rPr lang="ko-KR" altLang="en-US"/>
              <a:t>장 첨부 </a:t>
            </a:r>
            <a:r>
              <a:rPr lang="en-US" altLang="ko-KR"/>
              <a:t>Page 39</a:t>
            </a:r>
            <a:r>
              <a:rPr lang="ko-KR" altLang="en-US"/>
              <a:t>페이지 </a:t>
            </a:r>
            <a:r>
              <a:rPr lang="en-US" altLang="ko-KR"/>
              <a:t>4</a:t>
            </a:r>
            <a:r>
              <a:rPr lang="ko-KR" altLang="en-US"/>
              <a:t>장 </a:t>
            </a:r>
            <a:r>
              <a:rPr lang="en-US" altLang="ko-KR"/>
              <a:t>Page 40</a:t>
            </a:r>
            <a:r>
              <a:rPr lang="ko-KR" altLang="en-US"/>
              <a:t>페이지 </a:t>
            </a:r>
            <a:r>
              <a:rPr lang="en-US" altLang="ko-KR"/>
              <a:t>1</a:t>
            </a:r>
            <a:r>
              <a:rPr lang="ko-KR" altLang="en-US"/>
              <a:t>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과제 진행</a:t>
            </a:r>
            <a:r>
              <a:rPr lang="en-US" altLang="ko-KR" dirty="0"/>
              <a:t> 2023.5</a:t>
            </a:r>
            <a:r>
              <a:rPr lang="ko-KR" altLang="en-US"/>
              <a:t>월 </a:t>
            </a:r>
            <a:r>
              <a:rPr lang="en-US" altLang="ko-KR"/>
              <a:t>19</a:t>
            </a:r>
            <a:r>
              <a:rPr lang="ko-KR" altLang="en-US"/>
              <a:t>일 </a:t>
            </a:r>
            <a:r>
              <a:rPr lang="en-US" altLang="ko-KR" dirty="0"/>
              <a:t>~ 2023</a:t>
            </a:r>
            <a:r>
              <a:rPr lang="ko-KR" altLang="en-US"/>
              <a:t>년 </a:t>
            </a:r>
            <a:r>
              <a:rPr lang="en-US" altLang="ko-KR"/>
              <a:t>6</a:t>
            </a:r>
            <a:r>
              <a:rPr lang="ko-KR" altLang="en-US"/>
              <a:t>월 </a:t>
            </a:r>
            <a:r>
              <a:rPr lang="en-US" altLang="ko-KR"/>
              <a:t>2</a:t>
            </a:r>
            <a:r>
              <a:rPr lang="ko-KR" altLang="en-US"/>
              <a:t>일 </a:t>
            </a:r>
            <a:r>
              <a:rPr lang="en-US" altLang="ko-KR" dirty="0"/>
              <a:t>23:59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4056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631504" y="2807052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/>
            <a:r>
              <a:rPr lang="en-US" altLang="ko-KR" sz="15000" spc="-1" dirty="0">
                <a:latin typeface="Calibri"/>
              </a:rPr>
              <a:t>Q &amp; A</a:t>
            </a:r>
            <a:endParaRPr lang="en-US" altLang="ko-KR" sz="15000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6246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en-US" altLang="ko-KR"/>
              <a:t>Canny Edge </a:t>
            </a:r>
            <a:r>
              <a:rPr lang="ko-KR" altLang="en-US"/>
              <a:t>과제 리뷰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Canny Edge </a:t>
            </a:r>
            <a:r>
              <a:rPr lang="ko-KR" altLang="en-US"/>
              <a:t>과제 리뷰</a:t>
            </a:r>
            <a:endParaRPr lang="en-US" altLang="ko-KR" dirty="0"/>
          </a:p>
          <a:p>
            <a:pPr marL="800100" lvl="1" indent="-342900">
              <a:spcBef>
                <a:spcPts val="560"/>
              </a:spcBef>
              <a:buSzPts val="2800"/>
              <a:buChar char="•"/>
            </a:pPr>
            <a:r>
              <a:rPr lang="ko-KR" altLang="en-US"/>
              <a:t>다음과 같은 수식을 통해 </a:t>
            </a:r>
            <a:r>
              <a:rPr lang="en-US" altLang="ko-KR"/>
              <a:t>Magnitude</a:t>
            </a:r>
            <a:r>
              <a:rPr lang="ko-KR" altLang="en-US"/>
              <a:t>랑 </a:t>
            </a:r>
            <a:r>
              <a:rPr lang="en-US" altLang="ko-KR"/>
              <a:t>Angle</a:t>
            </a:r>
            <a:r>
              <a:rPr lang="ko-KR" altLang="en-US"/>
              <a:t>을 구함</a:t>
            </a:r>
            <a:r>
              <a:rPr lang="en-US" altLang="ko-KR"/>
              <a:t>.</a:t>
            </a: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0DC19-6C20-0B1B-424A-D03CA1889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270" y="2132856"/>
            <a:ext cx="5431460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79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en-US" altLang="ko-KR"/>
              <a:t>Canny Edge </a:t>
            </a:r>
            <a:r>
              <a:rPr lang="ko-KR" altLang="en-US"/>
              <a:t>과제 리뷰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Canny Edge </a:t>
            </a:r>
            <a:r>
              <a:rPr lang="ko-KR" altLang="en-US"/>
              <a:t>과제 리뷰</a:t>
            </a:r>
            <a:endParaRPr lang="en-US" altLang="ko-KR" dirty="0"/>
          </a:p>
          <a:p>
            <a:pPr marL="800100" lvl="1" indent="-342900">
              <a:spcBef>
                <a:spcPts val="560"/>
              </a:spcBef>
              <a:buSzPts val="2800"/>
              <a:buChar char="•"/>
            </a:pPr>
            <a:r>
              <a:rPr lang="en-US" altLang="ko-KR"/>
              <a:t>Non-Maximum-Suppression 5x5</a:t>
            </a: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3" name="원호 2">
            <a:extLst>
              <a:ext uri="{FF2B5EF4-FFF2-40B4-BE49-F238E27FC236}">
                <a16:creationId xmlns:a16="http://schemas.microsoft.com/office/drawing/2014/main" id="{D4449D1C-BC5A-8B40-1707-71375C747CC2}"/>
              </a:ext>
            </a:extLst>
          </p:cNvPr>
          <p:cNvSpPr/>
          <p:nvPr/>
        </p:nvSpPr>
        <p:spPr>
          <a:xfrm rot="5400000">
            <a:off x="6337272" y="4118884"/>
            <a:ext cx="405161" cy="408296"/>
          </a:xfrm>
          <a:prstGeom prst="arc">
            <a:avLst>
              <a:gd name="adj1" fmla="val 11317813"/>
              <a:gd name="adj2" fmla="val 21190431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원호 4">
            <a:extLst>
              <a:ext uri="{FF2B5EF4-FFF2-40B4-BE49-F238E27FC236}">
                <a16:creationId xmlns:a16="http://schemas.microsoft.com/office/drawing/2014/main" id="{CCA2597F-CA68-4194-B55B-A13B0AB5DDD0}"/>
              </a:ext>
            </a:extLst>
          </p:cNvPr>
          <p:cNvSpPr/>
          <p:nvPr/>
        </p:nvSpPr>
        <p:spPr>
          <a:xfrm rot="5400000">
            <a:off x="6919751" y="4128117"/>
            <a:ext cx="700000" cy="761765"/>
          </a:xfrm>
          <a:prstGeom prst="arc">
            <a:avLst>
              <a:gd name="adj1" fmla="val 11317813"/>
              <a:gd name="adj2" fmla="val 21190431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호 5">
            <a:extLst>
              <a:ext uri="{FF2B5EF4-FFF2-40B4-BE49-F238E27FC236}">
                <a16:creationId xmlns:a16="http://schemas.microsoft.com/office/drawing/2014/main" id="{8EAAC2B3-6236-6115-D874-2310D7D1777D}"/>
              </a:ext>
            </a:extLst>
          </p:cNvPr>
          <p:cNvSpPr/>
          <p:nvPr/>
        </p:nvSpPr>
        <p:spPr>
          <a:xfrm rot="5400000">
            <a:off x="7299430" y="4344066"/>
            <a:ext cx="1202829" cy="761765"/>
          </a:xfrm>
          <a:prstGeom prst="arc">
            <a:avLst>
              <a:gd name="adj1" fmla="val 11317813"/>
              <a:gd name="adj2" fmla="val 21361919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57F132DE-A1D1-702B-67D1-1F06C30EBC53}"/>
              </a:ext>
            </a:extLst>
          </p:cNvPr>
          <p:cNvSpPr/>
          <p:nvPr/>
        </p:nvSpPr>
        <p:spPr>
          <a:xfrm rot="5400000">
            <a:off x="7789770" y="4603653"/>
            <a:ext cx="1653997" cy="761765"/>
          </a:xfrm>
          <a:prstGeom prst="arc">
            <a:avLst>
              <a:gd name="adj1" fmla="val 11317813"/>
              <a:gd name="adj2" fmla="val 21190431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5707C6FD-59BD-3434-FACC-858F7E4D92F7}"/>
              </a:ext>
            </a:extLst>
          </p:cNvPr>
          <p:cNvSpPr/>
          <p:nvPr/>
        </p:nvSpPr>
        <p:spPr>
          <a:xfrm rot="202421">
            <a:off x="7958191" y="3851988"/>
            <a:ext cx="662595" cy="662153"/>
          </a:xfrm>
          <a:prstGeom prst="arc">
            <a:avLst>
              <a:gd name="adj1" fmla="val 11317813"/>
              <a:gd name="adj2" fmla="val 21190431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424B68C7-0B1E-E3B4-3CB6-9CC4E1B70835}"/>
              </a:ext>
            </a:extLst>
          </p:cNvPr>
          <p:cNvSpPr/>
          <p:nvPr/>
        </p:nvSpPr>
        <p:spPr>
          <a:xfrm rot="202421">
            <a:off x="7268780" y="3833599"/>
            <a:ext cx="662595" cy="662153"/>
          </a:xfrm>
          <a:prstGeom prst="arc">
            <a:avLst>
              <a:gd name="adj1" fmla="val 11317813"/>
              <a:gd name="adj2" fmla="val 21190431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DA927711-83F3-B1C5-3CEF-2C348B6E0C93}"/>
              </a:ext>
            </a:extLst>
          </p:cNvPr>
          <p:cNvSpPr/>
          <p:nvPr/>
        </p:nvSpPr>
        <p:spPr>
          <a:xfrm rot="202421">
            <a:off x="6593205" y="3826461"/>
            <a:ext cx="662595" cy="662153"/>
          </a:xfrm>
          <a:prstGeom prst="arc">
            <a:avLst>
              <a:gd name="adj1" fmla="val 11317813"/>
              <a:gd name="adj2" fmla="val 21190431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1B43E85-4EA4-8025-B1E9-A891038BE79E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3098746" y="4124707"/>
            <a:ext cx="5544616" cy="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49D4A1F-9C0A-7F20-0DEA-128A91403F02}"/>
              </a:ext>
            </a:extLst>
          </p:cNvPr>
          <p:cNvCxnSpPr>
            <a:cxnSpLocks/>
            <a:stCxn id="13" idx="0"/>
            <a:endCxn id="13" idx="2"/>
          </p:cNvCxnSpPr>
          <p:nvPr/>
        </p:nvCxnSpPr>
        <p:spPr>
          <a:xfrm>
            <a:off x="5871054" y="1679202"/>
            <a:ext cx="0" cy="4891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액자 12">
            <a:extLst>
              <a:ext uri="{FF2B5EF4-FFF2-40B4-BE49-F238E27FC236}">
                <a16:creationId xmlns:a16="http://schemas.microsoft.com/office/drawing/2014/main" id="{832EEF11-A827-444C-B695-ED1544AF163F}"/>
              </a:ext>
            </a:extLst>
          </p:cNvPr>
          <p:cNvSpPr/>
          <p:nvPr/>
        </p:nvSpPr>
        <p:spPr>
          <a:xfrm>
            <a:off x="3098746" y="1679202"/>
            <a:ext cx="5544616" cy="4891010"/>
          </a:xfrm>
          <a:prstGeom prst="frame">
            <a:avLst>
              <a:gd name="adj1" fmla="val 0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C5CDDAE-8325-EBE2-999A-39D31B4B1BA3}"/>
              </a:ext>
            </a:extLst>
          </p:cNvPr>
          <p:cNvSpPr/>
          <p:nvPr/>
        </p:nvSpPr>
        <p:spPr>
          <a:xfrm>
            <a:off x="8533001" y="4016494"/>
            <a:ext cx="220722" cy="216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C4BA6B8-5E5F-F0B6-1BD2-54C3E8A1A974}"/>
              </a:ext>
            </a:extLst>
          </p:cNvPr>
          <p:cNvSpPr/>
          <p:nvPr/>
        </p:nvSpPr>
        <p:spPr>
          <a:xfrm>
            <a:off x="5760693" y="4016494"/>
            <a:ext cx="220722" cy="216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2DD0D41-EEE2-057F-D7A4-BABAF04C6DAE}"/>
              </a:ext>
            </a:extLst>
          </p:cNvPr>
          <p:cNvSpPr/>
          <p:nvPr/>
        </p:nvSpPr>
        <p:spPr>
          <a:xfrm>
            <a:off x="7146847" y="4016494"/>
            <a:ext cx="220722" cy="216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9FCA3B-C37C-AF44-626B-1FEE11B64F04}"/>
              </a:ext>
            </a:extLst>
          </p:cNvPr>
          <p:cNvGrpSpPr/>
          <p:nvPr/>
        </p:nvGrpSpPr>
        <p:grpSpPr>
          <a:xfrm>
            <a:off x="5760693" y="5309716"/>
            <a:ext cx="2993030" cy="216426"/>
            <a:chOff x="5760693" y="5373216"/>
            <a:chExt cx="2993030" cy="21642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FFED5E4-DA97-40AD-C166-47349B7682A2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713A7CD-12C8-4276-F831-B065978629B4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9993620-11CA-0423-C900-A16C1845483B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44F90754-4DD4-348A-1E1A-EA7EA8F6047E}"/>
              </a:ext>
            </a:extLst>
          </p:cNvPr>
          <p:cNvSpPr/>
          <p:nvPr/>
        </p:nvSpPr>
        <p:spPr>
          <a:xfrm>
            <a:off x="8533001" y="6461999"/>
            <a:ext cx="220722" cy="216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53802D1-F290-E520-9781-7F3EF6294EC1}"/>
              </a:ext>
            </a:extLst>
          </p:cNvPr>
          <p:cNvSpPr/>
          <p:nvPr/>
        </p:nvSpPr>
        <p:spPr>
          <a:xfrm>
            <a:off x="5760693" y="6461999"/>
            <a:ext cx="220722" cy="216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B28E1EA-12B6-FD96-6462-EDAA0ACAB1D6}"/>
              </a:ext>
            </a:extLst>
          </p:cNvPr>
          <p:cNvSpPr/>
          <p:nvPr/>
        </p:nvSpPr>
        <p:spPr>
          <a:xfrm>
            <a:off x="7146847" y="6461999"/>
            <a:ext cx="220722" cy="216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AB11A3-355B-FCCE-B913-07B1AE202012}"/>
              </a:ext>
            </a:extLst>
          </p:cNvPr>
          <p:cNvGrpSpPr/>
          <p:nvPr/>
        </p:nvGrpSpPr>
        <p:grpSpPr>
          <a:xfrm>
            <a:off x="5760693" y="2772644"/>
            <a:ext cx="2993030" cy="216426"/>
            <a:chOff x="5760693" y="5373216"/>
            <a:chExt cx="2993030" cy="21642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CD5AEF1-4510-9916-5916-D253142A781C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A18784D-AB55-7EE5-9174-1E61D0778E3C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C359759-CAE6-81F8-5557-9DD5850E2EBB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0D61720-BA1C-0273-B15E-C976664866C6}"/>
              </a:ext>
            </a:extLst>
          </p:cNvPr>
          <p:cNvGrpSpPr/>
          <p:nvPr/>
        </p:nvGrpSpPr>
        <p:grpSpPr>
          <a:xfrm>
            <a:off x="5760693" y="1591205"/>
            <a:ext cx="2993030" cy="216426"/>
            <a:chOff x="5760693" y="5373216"/>
            <a:chExt cx="2993030" cy="21642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2EB3FD7-1AE4-D236-2398-601E37364106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1A265C9-43F2-A853-E2A1-A95F7C7ABA02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A3EC55F-4C4F-ED16-17D3-9B03ABB38D70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86EBA68-6E13-A4AF-1675-2325B888AE7D}"/>
              </a:ext>
            </a:extLst>
          </p:cNvPr>
          <p:cNvGrpSpPr/>
          <p:nvPr/>
        </p:nvGrpSpPr>
        <p:grpSpPr>
          <a:xfrm>
            <a:off x="2988385" y="2760987"/>
            <a:ext cx="2993030" cy="216426"/>
            <a:chOff x="5760693" y="5373216"/>
            <a:chExt cx="2993030" cy="216426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E72BF1B-625E-F753-7F5D-E91E8823E8BD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1924F08-3399-A95B-E687-9CAD18FEFB31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502CDF6-32FF-5257-A478-7A4452A7B250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1A8DC62-E37A-896A-03CD-3968AE593447}"/>
              </a:ext>
            </a:extLst>
          </p:cNvPr>
          <p:cNvGrpSpPr/>
          <p:nvPr/>
        </p:nvGrpSpPr>
        <p:grpSpPr>
          <a:xfrm>
            <a:off x="2988385" y="4016494"/>
            <a:ext cx="2993030" cy="216426"/>
            <a:chOff x="5760693" y="5373216"/>
            <a:chExt cx="2993030" cy="21642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47959A9-B01B-7DC6-72E8-7C32693455EF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FC0B79B-D8A2-DCB3-6FA1-1567F1876C03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434B4A0-78CA-D864-8F6C-BB575E3B52F3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D7460D0-2005-8254-19A3-BDC1CAA2C5BD}"/>
              </a:ext>
            </a:extLst>
          </p:cNvPr>
          <p:cNvGrpSpPr/>
          <p:nvPr/>
        </p:nvGrpSpPr>
        <p:grpSpPr>
          <a:xfrm>
            <a:off x="2988385" y="5326362"/>
            <a:ext cx="2993030" cy="216426"/>
            <a:chOff x="5760693" y="5373216"/>
            <a:chExt cx="2993030" cy="21642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7592B53-0AA8-B09B-4087-DCDF07AE5179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614DF67-A106-B077-FCD1-B4B29533E675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D2BBF9A-2B43-75F0-B3CD-A6D1459E06AF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B92D515-E286-AE29-7B37-3B65E475686C}"/>
              </a:ext>
            </a:extLst>
          </p:cNvPr>
          <p:cNvGrpSpPr/>
          <p:nvPr/>
        </p:nvGrpSpPr>
        <p:grpSpPr>
          <a:xfrm>
            <a:off x="2988385" y="6470322"/>
            <a:ext cx="2993030" cy="216426"/>
            <a:chOff x="5760693" y="5373216"/>
            <a:chExt cx="2993030" cy="216426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EE8E1D5-6BA9-32A4-7BF8-4E5588372E3C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54AB6C8-2952-3FE7-CE8A-365F6718013E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2C1E70F-B215-029A-6647-30D94F583C05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B901057-CD5F-E386-EE78-8D0C40E96BFE}"/>
              </a:ext>
            </a:extLst>
          </p:cNvPr>
          <p:cNvGrpSpPr/>
          <p:nvPr/>
        </p:nvGrpSpPr>
        <p:grpSpPr>
          <a:xfrm>
            <a:off x="2988385" y="1566835"/>
            <a:ext cx="2993030" cy="216426"/>
            <a:chOff x="5760693" y="5373216"/>
            <a:chExt cx="2993030" cy="216426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998BFE6-30ED-F246-6465-2516E43E2414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AB1C162-1E89-36D6-E312-81469CA0BD04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B0A0857-BA3A-D023-B854-76B1C6F3619D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BF0155F-61C7-DF63-856A-355D02523E81}"/>
              </a:ext>
            </a:extLst>
          </p:cNvPr>
          <p:cNvCxnSpPr>
            <a:cxnSpLocks/>
          </p:cNvCxnSpPr>
          <p:nvPr/>
        </p:nvCxnSpPr>
        <p:spPr>
          <a:xfrm>
            <a:off x="3098746" y="2348880"/>
            <a:ext cx="5544616" cy="34609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원호 52">
            <a:extLst>
              <a:ext uri="{FF2B5EF4-FFF2-40B4-BE49-F238E27FC236}">
                <a16:creationId xmlns:a16="http://schemas.microsoft.com/office/drawing/2014/main" id="{3E51AA58-C3B5-0674-F202-F96F58BB7569}"/>
              </a:ext>
            </a:extLst>
          </p:cNvPr>
          <p:cNvSpPr/>
          <p:nvPr/>
        </p:nvSpPr>
        <p:spPr>
          <a:xfrm rot="202421">
            <a:off x="5914227" y="3801156"/>
            <a:ext cx="662595" cy="662153"/>
          </a:xfrm>
          <a:prstGeom prst="arc">
            <a:avLst>
              <a:gd name="adj1" fmla="val 11317813"/>
              <a:gd name="adj2" fmla="val 21190431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55B9FBB-C8DA-EA48-A006-56B9A560109A}"/>
              </a:ext>
            </a:extLst>
          </p:cNvPr>
          <p:cNvSpPr/>
          <p:nvPr/>
        </p:nvSpPr>
        <p:spPr>
          <a:xfrm>
            <a:off x="6406994" y="4381343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5449583-9631-7B85-947A-2AF88B37FD85}"/>
              </a:ext>
            </a:extLst>
          </p:cNvPr>
          <p:cNvSpPr/>
          <p:nvPr/>
        </p:nvSpPr>
        <p:spPr>
          <a:xfrm>
            <a:off x="7145616" y="4827427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A7E7A0B-B7DF-DA7F-273D-FF023F0872E4}"/>
              </a:ext>
            </a:extLst>
          </p:cNvPr>
          <p:cNvSpPr/>
          <p:nvPr/>
        </p:nvSpPr>
        <p:spPr>
          <a:xfrm>
            <a:off x="7839924" y="5273382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BD43901-E7AB-437F-91D8-AF07C9EB4F22}"/>
              </a:ext>
            </a:extLst>
          </p:cNvPr>
          <p:cNvSpPr/>
          <p:nvPr/>
        </p:nvSpPr>
        <p:spPr>
          <a:xfrm>
            <a:off x="8546801" y="5719935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C4B4083-A00B-30B7-1203-3E6D47D34B32}"/>
              </a:ext>
            </a:extLst>
          </p:cNvPr>
          <p:cNvSpPr txBox="1"/>
          <p:nvPr/>
        </p:nvSpPr>
        <p:spPr>
          <a:xfrm>
            <a:off x="5981415" y="3434423"/>
            <a:ext cx="156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0.5</a:t>
            </a:r>
            <a:endParaRPr lang="ko-KR" altLang="en-US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16BFDC1-4528-480A-7699-81AC0D5EFECC}"/>
              </a:ext>
            </a:extLst>
          </p:cNvPr>
          <p:cNvCxnSpPr>
            <a:cxnSpLocks/>
            <a:endCxn id="54" idx="6"/>
          </p:cNvCxnSpPr>
          <p:nvPr/>
        </p:nvCxnSpPr>
        <p:spPr>
          <a:xfrm flipH="1">
            <a:off x="6627716" y="4232920"/>
            <a:ext cx="3068684" cy="2575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07FF64E-4CD8-4E73-C662-FDD9DBE5F44C}"/>
              </a:ext>
            </a:extLst>
          </p:cNvPr>
          <p:cNvCxnSpPr>
            <a:cxnSpLocks/>
            <a:endCxn id="56" idx="7"/>
          </p:cNvCxnSpPr>
          <p:nvPr/>
        </p:nvCxnSpPr>
        <p:spPr>
          <a:xfrm flipH="1">
            <a:off x="8028322" y="4232920"/>
            <a:ext cx="1668078" cy="10724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A7151E6-FCE6-BB4F-8607-17CB84FBA6D9}"/>
              </a:ext>
            </a:extLst>
          </p:cNvPr>
          <p:cNvSpPr txBox="1"/>
          <p:nvPr/>
        </p:nvSpPr>
        <p:spPr>
          <a:xfrm>
            <a:off x="9800991" y="4048254"/>
            <a:ext cx="156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Pixel bilinear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851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en-US" altLang="ko-KR"/>
              <a:t>Canny Edge </a:t>
            </a:r>
            <a:r>
              <a:rPr lang="ko-KR" altLang="en-US"/>
              <a:t>과제 리뷰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Canny Edge </a:t>
            </a:r>
            <a:r>
              <a:rPr lang="ko-KR" altLang="en-US"/>
              <a:t>과제 리뷰</a:t>
            </a:r>
            <a:endParaRPr lang="en-US" altLang="ko-KR" dirty="0"/>
          </a:p>
          <a:p>
            <a:pPr marL="800100" lvl="1" indent="-342900">
              <a:spcBef>
                <a:spcPts val="560"/>
              </a:spcBef>
              <a:buSzPts val="2800"/>
              <a:buChar char="•"/>
            </a:pPr>
            <a:r>
              <a:rPr lang="en-US" altLang="ko-KR"/>
              <a:t>Pixel bilinear</a:t>
            </a: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C4BA6B8-5E5F-F0B6-1BD2-54C3E8A1A974}"/>
              </a:ext>
            </a:extLst>
          </p:cNvPr>
          <p:cNvSpPr/>
          <p:nvPr/>
        </p:nvSpPr>
        <p:spPr>
          <a:xfrm>
            <a:off x="5404678" y="2791961"/>
            <a:ext cx="403290" cy="3954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2DD0D41-EEE2-057F-D7A4-BABAF04C6DAE}"/>
              </a:ext>
            </a:extLst>
          </p:cNvPr>
          <p:cNvSpPr/>
          <p:nvPr/>
        </p:nvSpPr>
        <p:spPr>
          <a:xfrm>
            <a:off x="7510912" y="2801759"/>
            <a:ext cx="403290" cy="3954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13A7CD-12C8-4276-F831-B065978629B4}"/>
              </a:ext>
            </a:extLst>
          </p:cNvPr>
          <p:cNvSpPr/>
          <p:nvPr/>
        </p:nvSpPr>
        <p:spPr>
          <a:xfrm>
            <a:off x="5404678" y="4671439"/>
            <a:ext cx="403290" cy="3954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9993620-11CA-0423-C900-A16C1845483B}"/>
              </a:ext>
            </a:extLst>
          </p:cNvPr>
          <p:cNvSpPr/>
          <p:nvPr/>
        </p:nvSpPr>
        <p:spPr>
          <a:xfrm>
            <a:off x="7510912" y="4671439"/>
            <a:ext cx="403290" cy="3954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3E51AA58-C3B5-0674-F202-F96F58BB7569}"/>
              </a:ext>
            </a:extLst>
          </p:cNvPr>
          <p:cNvSpPr/>
          <p:nvPr/>
        </p:nvSpPr>
        <p:spPr>
          <a:xfrm rot="202421">
            <a:off x="5566554" y="2791152"/>
            <a:ext cx="816218" cy="607219"/>
          </a:xfrm>
          <a:prstGeom prst="arc">
            <a:avLst>
              <a:gd name="adj1" fmla="val 11317813"/>
              <a:gd name="adj2" fmla="val 21190431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55B9FBB-C8DA-EA48-A006-56B9A560109A}"/>
              </a:ext>
            </a:extLst>
          </p:cNvPr>
          <p:cNvSpPr/>
          <p:nvPr/>
        </p:nvSpPr>
        <p:spPr>
          <a:xfrm>
            <a:off x="6208116" y="3561536"/>
            <a:ext cx="403290" cy="3987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C4B4083-A00B-30B7-1203-3E6D47D34B32}"/>
              </a:ext>
            </a:extLst>
          </p:cNvPr>
          <p:cNvSpPr txBox="1"/>
          <p:nvPr/>
        </p:nvSpPr>
        <p:spPr>
          <a:xfrm>
            <a:off x="4845700" y="2769188"/>
            <a:ext cx="66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(x,y)</a:t>
            </a:r>
            <a:endParaRPr lang="ko-KR" altLang="en-US" dirty="0"/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5707C6FD-59BD-3434-FACC-858F7E4D92F7}"/>
              </a:ext>
            </a:extLst>
          </p:cNvPr>
          <p:cNvSpPr/>
          <p:nvPr/>
        </p:nvSpPr>
        <p:spPr>
          <a:xfrm rot="5400000">
            <a:off x="5941873" y="3175378"/>
            <a:ext cx="764061" cy="477387"/>
          </a:xfrm>
          <a:prstGeom prst="arc">
            <a:avLst>
              <a:gd name="adj1" fmla="val 11317813"/>
              <a:gd name="adj2" fmla="val 21190431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236D419-F7A8-57A0-1ED5-D47AE16A17C6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5606323" y="3187402"/>
            <a:ext cx="0" cy="148403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8B77A09-4B94-B680-8E6E-1CCF317E5A12}"/>
              </a:ext>
            </a:extLst>
          </p:cNvPr>
          <p:cNvCxnSpPr>
            <a:cxnSpLocks/>
            <a:stCxn id="20" idx="2"/>
            <a:endCxn id="19" idx="6"/>
          </p:cNvCxnSpPr>
          <p:nvPr/>
        </p:nvCxnSpPr>
        <p:spPr>
          <a:xfrm flipH="1">
            <a:off x="5807968" y="4869160"/>
            <a:ext cx="170294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1182CC0A-ADF5-AE6D-36A4-A6C92F74A23B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7712557" y="3197200"/>
            <a:ext cx="0" cy="147423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44331DD-CD79-BFD9-176E-E58CDA29F9F7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 flipV="1">
            <a:off x="5807968" y="2989682"/>
            <a:ext cx="1702944" cy="979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EFB37F1-DA4D-6423-141B-4A695C4360F6}"/>
              </a:ext>
            </a:extLst>
          </p:cNvPr>
          <p:cNvSpPr txBox="1"/>
          <p:nvPr/>
        </p:nvSpPr>
        <p:spPr>
          <a:xfrm>
            <a:off x="6523047" y="3557544"/>
            <a:ext cx="139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(x + s,y + t)</a:t>
            </a:r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7882B40-7598-1402-0576-48D78989FEAA}"/>
              </a:ext>
            </a:extLst>
          </p:cNvPr>
          <p:cNvSpPr txBox="1"/>
          <p:nvPr/>
        </p:nvSpPr>
        <p:spPr>
          <a:xfrm>
            <a:off x="5850286" y="2437821"/>
            <a:ext cx="234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s</a:t>
            </a:r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CE8C109-F363-A6A4-84B6-3FA9D659F56F}"/>
              </a:ext>
            </a:extLst>
          </p:cNvPr>
          <p:cNvSpPr txBox="1"/>
          <p:nvPr/>
        </p:nvSpPr>
        <p:spPr>
          <a:xfrm>
            <a:off x="6611406" y="3148666"/>
            <a:ext cx="234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t</a:t>
            </a:r>
            <a:endParaRPr lang="ko-KR" altLang="en-US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8293FFE-8D9C-E368-F08C-6F7E96025878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4198544" y="3760904"/>
            <a:ext cx="20095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5ABD853-2EC6-2C49-6F83-AAB5D79ADFAE}"/>
              </a:ext>
            </a:extLst>
          </p:cNvPr>
          <p:cNvSpPr txBox="1"/>
          <p:nvPr/>
        </p:nvSpPr>
        <p:spPr>
          <a:xfrm>
            <a:off x="1839246" y="3404546"/>
            <a:ext cx="2569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빨간 점을 통해서 주변 픽셀 </a:t>
            </a:r>
            <a:r>
              <a:rPr lang="en-US" altLang="ko-KR"/>
              <a:t>4</a:t>
            </a:r>
            <a:r>
              <a:rPr lang="ko-KR" altLang="en-US"/>
              <a:t>개를 가져올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228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en-US" altLang="ko-KR"/>
              <a:t>Canny Edge </a:t>
            </a:r>
            <a:r>
              <a:rPr lang="ko-KR" altLang="en-US"/>
              <a:t>과제 리뷰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Canny Edge </a:t>
            </a:r>
            <a:r>
              <a:rPr lang="ko-KR" altLang="en-US"/>
              <a:t>과제 리뷰</a:t>
            </a:r>
            <a:endParaRPr lang="en-US" altLang="ko-KR" dirty="0"/>
          </a:p>
          <a:p>
            <a:pPr marL="800100" lvl="1" indent="-342900">
              <a:spcBef>
                <a:spcPts val="560"/>
              </a:spcBef>
              <a:buSzPts val="2800"/>
              <a:buChar char="•"/>
            </a:pPr>
            <a:r>
              <a:rPr lang="en-US" altLang="ko-KR"/>
              <a:t>Non-Maximum-Suppression 5x5</a:t>
            </a: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1B43E85-4EA4-8025-B1E9-A891038BE79E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3098746" y="4124707"/>
            <a:ext cx="5544616" cy="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49D4A1F-9C0A-7F20-0DEA-128A91403F02}"/>
              </a:ext>
            </a:extLst>
          </p:cNvPr>
          <p:cNvCxnSpPr>
            <a:cxnSpLocks/>
            <a:stCxn id="13" idx="0"/>
            <a:endCxn id="13" idx="2"/>
          </p:cNvCxnSpPr>
          <p:nvPr/>
        </p:nvCxnSpPr>
        <p:spPr>
          <a:xfrm>
            <a:off x="5871054" y="1679202"/>
            <a:ext cx="0" cy="4891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액자 12">
            <a:extLst>
              <a:ext uri="{FF2B5EF4-FFF2-40B4-BE49-F238E27FC236}">
                <a16:creationId xmlns:a16="http://schemas.microsoft.com/office/drawing/2014/main" id="{832EEF11-A827-444C-B695-ED1544AF163F}"/>
              </a:ext>
            </a:extLst>
          </p:cNvPr>
          <p:cNvSpPr/>
          <p:nvPr/>
        </p:nvSpPr>
        <p:spPr>
          <a:xfrm>
            <a:off x="3098746" y="1679202"/>
            <a:ext cx="5544616" cy="4891010"/>
          </a:xfrm>
          <a:prstGeom prst="frame">
            <a:avLst>
              <a:gd name="adj1" fmla="val 0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C5CDDAE-8325-EBE2-999A-39D31B4B1BA3}"/>
              </a:ext>
            </a:extLst>
          </p:cNvPr>
          <p:cNvSpPr/>
          <p:nvPr/>
        </p:nvSpPr>
        <p:spPr>
          <a:xfrm>
            <a:off x="8533001" y="4016494"/>
            <a:ext cx="220722" cy="216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C4BA6B8-5E5F-F0B6-1BD2-54C3E8A1A974}"/>
              </a:ext>
            </a:extLst>
          </p:cNvPr>
          <p:cNvSpPr/>
          <p:nvPr/>
        </p:nvSpPr>
        <p:spPr>
          <a:xfrm>
            <a:off x="5760693" y="4016494"/>
            <a:ext cx="220722" cy="216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2DD0D41-EEE2-057F-D7A4-BABAF04C6DAE}"/>
              </a:ext>
            </a:extLst>
          </p:cNvPr>
          <p:cNvSpPr/>
          <p:nvPr/>
        </p:nvSpPr>
        <p:spPr>
          <a:xfrm>
            <a:off x="7146847" y="4016494"/>
            <a:ext cx="220722" cy="216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9FCA3B-C37C-AF44-626B-1FEE11B64F04}"/>
              </a:ext>
            </a:extLst>
          </p:cNvPr>
          <p:cNvGrpSpPr/>
          <p:nvPr/>
        </p:nvGrpSpPr>
        <p:grpSpPr>
          <a:xfrm>
            <a:off x="5760693" y="5309716"/>
            <a:ext cx="2993030" cy="216426"/>
            <a:chOff x="5760693" y="5373216"/>
            <a:chExt cx="2993030" cy="21642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FFED5E4-DA97-40AD-C166-47349B7682A2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713A7CD-12C8-4276-F831-B065978629B4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9993620-11CA-0423-C900-A16C1845483B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44F90754-4DD4-348A-1E1A-EA7EA8F6047E}"/>
              </a:ext>
            </a:extLst>
          </p:cNvPr>
          <p:cNvSpPr/>
          <p:nvPr/>
        </p:nvSpPr>
        <p:spPr>
          <a:xfrm>
            <a:off x="8533001" y="6461999"/>
            <a:ext cx="220722" cy="216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53802D1-F290-E520-9781-7F3EF6294EC1}"/>
              </a:ext>
            </a:extLst>
          </p:cNvPr>
          <p:cNvSpPr/>
          <p:nvPr/>
        </p:nvSpPr>
        <p:spPr>
          <a:xfrm>
            <a:off x="5760693" y="6461999"/>
            <a:ext cx="220722" cy="216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B28E1EA-12B6-FD96-6462-EDAA0ACAB1D6}"/>
              </a:ext>
            </a:extLst>
          </p:cNvPr>
          <p:cNvSpPr/>
          <p:nvPr/>
        </p:nvSpPr>
        <p:spPr>
          <a:xfrm>
            <a:off x="7146847" y="6461999"/>
            <a:ext cx="220722" cy="216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AB11A3-355B-FCCE-B913-07B1AE202012}"/>
              </a:ext>
            </a:extLst>
          </p:cNvPr>
          <p:cNvGrpSpPr/>
          <p:nvPr/>
        </p:nvGrpSpPr>
        <p:grpSpPr>
          <a:xfrm>
            <a:off x="5760693" y="2772644"/>
            <a:ext cx="2993030" cy="216426"/>
            <a:chOff x="5760693" y="5373216"/>
            <a:chExt cx="2993030" cy="21642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CD5AEF1-4510-9916-5916-D253142A781C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A18784D-AB55-7EE5-9174-1E61D0778E3C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C359759-CAE6-81F8-5557-9DD5850E2EBB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0D61720-BA1C-0273-B15E-C976664866C6}"/>
              </a:ext>
            </a:extLst>
          </p:cNvPr>
          <p:cNvGrpSpPr/>
          <p:nvPr/>
        </p:nvGrpSpPr>
        <p:grpSpPr>
          <a:xfrm>
            <a:off x="5760693" y="1591205"/>
            <a:ext cx="2993030" cy="216426"/>
            <a:chOff x="5760693" y="5373216"/>
            <a:chExt cx="2993030" cy="21642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2EB3FD7-1AE4-D236-2398-601E37364106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1A265C9-43F2-A853-E2A1-A95F7C7ABA02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A3EC55F-4C4F-ED16-17D3-9B03ABB38D70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86EBA68-6E13-A4AF-1675-2325B888AE7D}"/>
              </a:ext>
            </a:extLst>
          </p:cNvPr>
          <p:cNvGrpSpPr/>
          <p:nvPr/>
        </p:nvGrpSpPr>
        <p:grpSpPr>
          <a:xfrm>
            <a:off x="2988385" y="2760987"/>
            <a:ext cx="2993030" cy="216426"/>
            <a:chOff x="5760693" y="5373216"/>
            <a:chExt cx="2993030" cy="216426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E72BF1B-625E-F753-7F5D-E91E8823E8BD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1924F08-3399-A95B-E687-9CAD18FEFB31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502CDF6-32FF-5257-A478-7A4452A7B250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1A8DC62-E37A-896A-03CD-3968AE593447}"/>
              </a:ext>
            </a:extLst>
          </p:cNvPr>
          <p:cNvGrpSpPr/>
          <p:nvPr/>
        </p:nvGrpSpPr>
        <p:grpSpPr>
          <a:xfrm>
            <a:off x="2988385" y="4016494"/>
            <a:ext cx="2993030" cy="216426"/>
            <a:chOff x="5760693" y="5373216"/>
            <a:chExt cx="2993030" cy="21642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47959A9-B01B-7DC6-72E8-7C32693455EF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FC0B79B-D8A2-DCB3-6FA1-1567F1876C03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434B4A0-78CA-D864-8F6C-BB575E3B52F3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D7460D0-2005-8254-19A3-BDC1CAA2C5BD}"/>
              </a:ext>
            </a:extLst>
          </p:cNvPr>
          <p:cNvGrpSpPr/>
          <p:nvPr/>
        </p:nvGrpSpPr>
        <p:grpSpPr>
          <a:xfrm>
            <a:off x="2988385" y="5326362"/>
            <a:ext cx="2993030" cy="216426"/>
            <a:chOff x="5760693" y="5373216"/>
            <a:chExt cx="2993030" cy="21642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7592B53-0AA8-B09B-4087-DCDF07AE5179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614DF67-A106-B077-FCD1-B4B29533E675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D2BBF9A-2B43-75F0-B3CD-A6D1459E06AF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B92D515-E286-AE29-7B37-3B65E475686C}"/>
              </a:ext>
            </a:extLst>
          </p:cNvPr>
          <p:cNvGrpSpPr/>
          <p:nvPr/>
        </p:nvGrpSpPr>
        <p:grpSpPr>
          <a:xfrm>
            <a:off x="2988385" y="6470322"/>
            <a:ext cx="2993030" cy="216426"/>
            <a:chOff x="5760693" y="5373216"/>
            <a:chExt cx="2993030" cy="216426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EE8E1D5-6BA9-32A4-7BF8-4E5588372E3C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54AB6C8-2952-3FE7-CE8A-365F6718013E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2C1E70F-B215-029A-6647-30D94F583C05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B901057-CD5F-E386-EE78-8D0C40E96BFE}"/>
              </a:ext>
            </a:extLst>
          </p:cNvPr>
          <p:cNvGrpSpPr/>
          <p:nvPr/>
        </p:nvGrpSpPr>
        <p:grpSpPr>
          <a:xfrm>
            <a:off x="2988385" y="1566835"/>
            <a:ext cx="2993030" cy="216426"/>
            <a:chOff x="5760693" y="5373216"/>
            <a:chExt cx="2993030" cy="216426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998BFE6-30ED-F246-6465-2516E43E2414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AB1C162-1E89-36D6-E312-81469CA0BD04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B0A0857-BA3A-D023-B854-76B1C6F3619D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BF0155F-61C7-DF63-856A-355D02523E81}"/>
              </a:ext>
            </a:extLst>
          </p:cNvPr>
          <p:cNvCxnSpPr>
            <a:cxnSpLocks/>
          </p:cNvCxnSpPr>
          <p:nvPr/>
        </p:nvCxnSpPr>
        <p:spPr>
          <a:xfrm>
            <a:off x="3098746" y="2348880"/>
            <a:ext cx="5544616" cy="34609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155B9FBB-C8DA-EA48-A006-56B9A560109A}"/>
              </a:ext>
            </a:extLst>
          </p:cNvPr>
          <p:cNvSpPr/>
          <p:nvPr/>
        </p:nvSpPr>
        <p:spPr>
          <a:xfrm>
            <a:off x="6406994" y="4381343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5449583-9631-7B85-947A-2AF88B37FD85}"/>
              </a:ext>
            </a:extLst>
          </p:cNvPr>
          <p:cNvSpPr/>
          <p:nvPr/>
        </p:nvSpPr>
        <p:spPr>
          <a:xfrm>
            <a:off x="7145616" y="4827427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A7E7A0B-B7DF-DA7F-273D-FF023F0872E4}"/>
              </a:ext>
            </a:extLst>
          </p:cNvPr>
          <p:cNvSpPr/>
          <p:nvPr/>
        </p:nvSpPr>
        <p:spPr>
          <a:xfrm>
            <a:off x="7839924" y="5273382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BD43901-E7AB-437F-91D8-AF07C9EB4F22}"/>
              </a:ext>
            </a:extLst>
          </p:cNvPr>
          <p:cNvSpPr/>
          <p:nvPr/>
        </p:nvSpPr>
        <p:spPr>
          <a:xfrm>
            <a:off x="8546801" y="5719935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C4B4083-A00B-30B7-1203-3E6D47D34B32}"/>
              </a:ext>
            </a:extLst>
          </p:cNvPr>
          <p:cNvSpPr txBox="1"/>
          <p:nvPr/>
        </p:nvSpPr>
        <p:spPr>
          <a:xfrm>
            <a:off x="9053247" y="3096039"/>
            <a:ext cx="156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Max?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5D7F718-7AFF-2C6F-42AC-EC13C6C9D54C}"/>
              </a:ext>
            </a:extLst>
          </p:cNvPr>
          <p:cNvSpPr/>
          <p:nvPr/>
        </p:nvSpPr>
        <p:spPr>
          <a:xfrm>
            <a:off x="5041011" y="3506659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C23A92F-A17C-13C2-0F9B-4818256302D5}"/>
              </a:ext>
            </a:extLst>
          </p:cNvPr>
          <p:cNvSpPr/>
          <p:nvPr/>
        </p:nvSpPr>
        <p:spPr>
          <a:xfrm>
            <a:off x="4374693" y="3115504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5F3FA41-8D23-9345-FDBA-32D3948CCADA}"/>
              </a:ext>
            </a:extLst>
          </p:cNvPr>
          <p:cNvSpPr/>
          <p:nvPr/>
        </p:nvSpPr>
        <p:spPr>
          <a:xfrm>
            <a:off x="3656054" y="2651872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2A20A4AA-ED25-09BF-2DB3-7797E01A1954}"/>
              </a:ext>
            </a:extLst>
          </p:cNvPr>
          <p:cNvSpPr/>
          <p:nvPr/>
        </p:nvSpPr>
        <p:spPr>
          <a:xfrm>
            <a:off x="2990482" y="2244833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C7F87DD-FDB3-F264-3224-56985C893EB3}"/>
              </a:ext>
            </a:extLst>
          </p:cNvPr>
          <p:cNvCxnSpPr>
            <a:cxnSpLocks/>
            <a:stCxn id="37" idx="7"/>
          </p:cNvCxnSpPr>
          <p:nvPr/>
        </p:nvCxnSpPr>
        <p:spPr>
          <a:xfrm flipV="1">
            <a:off x="5949091" y="3280705"/>
            <a:ext cx="3104156" cy="7674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320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en-US" altLang="ko-KR"/>
              <a:t>Canny Edge </a:t>
            </a:r>
            <a:r>
              <a:rPr lang="ko-KR" altLang="en-US"/>
              <a:t>과제 리뷰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Canny Edge </a:t>
            </a:r>
            <a:r>
              <a:rPr lang="ko-KR" altLang="en-US"/>
              <a:t>과제 리뷰</a:t>
            </a:r>
            <a:endParaRPr lang="en-US" altLang="ko-KR" dirty="0"/>
          </a:p>
          <a:p>
            <a:pPr marL="800100" lvl="1" indent="-342900">
              <a:spcBef>
                <a:spcPts val="560"/>
              </a:spcBef>
              <a:buSzPts val="2800"/>
              <a:buChar char="•"/>
            </a:pPr>
            <a:r>
              <a:rPr lang="en-US" altLang="ko-KR"/>
              <a:t>Non-Maximum-Suppression 5x5</a:t>
            </a: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1B43E85-4EA4-8025-B1E9-A891038BE79E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3098746" y="4124707"/>
            <a:ext cx="5544616" cy="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49D4A1F-9C0A-7F20-0DEA-128A91403F02}"/>
              </a:ext>
            </a:extLst>
          </p:cNvPr>
          <p:cNvCxnSpPr>
            <a:cxnSpLocks/>
            <a:stCxn id="13" idx="0"/>
            <a:endCxn id="13" idx="2"/>
          </p:cNvCxnSpPr>
          <p:nvPr/>
        </p:nvCxnSpPr>
        <p:spPr>
          <a:xfrm>
            <a:off x="5871054" y="1679202"/>
            <a:ext cx="0" cy="48910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액자 12">
            <a:extLst>
              <a:ext uri="{FF2B5EF4-FFF2-40B4-BE49-F238E27FC236}">
                <a16:creationId xmlns:a16="http://schemas.microsoft.com/office/drawing/2014/main" id="{832EEF11-A827-444C-B695-ED1544AF163F}"/>
              </a:ext>
            </a:extLst>
          </p:cNvPr>
          <p:cNvSpPr/>
          <p:nvPr/>
        </p:nvSpPr>
        <p:spPr>
          <a:xfrm>
            <a:off x="3098746" y="1679202"/>
            <a:ext cx="5544616" cy="4891010"/>
          </a:xfrm>
          <a:prstGeom prst="frame">
            <a:avLst>
              <a:gd name="adj1" fmla="val 0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C5CDDAE-8325-EBE2-999A-39D31B4B1BA3}"/>
              </a:ext>
            </a:extLst>
          </p:cNvPr>
          <p:cNvSpPr/>
          <p:nvPr/>
        </p:nvSpPr>
        <p:spPr>
          <a:xfrm>
            <a:off x="8533001" y="4016494"/>
            <a:ext cx="220722" cy="216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C4BA6B8-5E5F-F0B6-1BD2-54C3E8A1A974}"/>
              </a:ext>
            </a:extLst>
          </p:cNvPr>
          <p:cNvSpPr/>
          <p:nvPr/>
        </p:nvSpPr>
        <p:spPr>
          <a:xfrm>
            <a:off x="4374539" y="4016494"/>
            <a:ext cx="220722" cy="216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2DD0D41-EEE2-057F-D7A4-BABAF04C6DAE}"/>
              </a:ext>
            </a:extLst>
          </p:cNvPr>
          <p:cNvSpPr/>
          <p:nvPr/>
        </p:nvSpPr>
        <p:spPr>
          <a:xfrm>
            <a:off x="7146847" y="4016494"/>
            <a:ext cx="220722" cy="216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9FCA3B-C37C-AF44-626B-1FEE11B64F04}"/>
              </a:ext>
            </a:extLst>
          </p:cNvPr>
          <p:cNvGrpSpPr/>
          <p:nvPr/>
        </p:nvGrpSpPr>
        <p:grpSpPr>
          <a:xfrm>
            <a:off x="5760693" y="5309716"/>
            <a:ext cx="2993030" cy="216426"/>
            <a:chOff x="5760693" y="5373216"/>
            <a:chExt cx="2993030" cy="21642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FFED5E4-DA97-40AD-C166-47349B7682A2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713A7CD-12C8-4276-F831-B065978629B4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9993620-11CA-0423-C900-A16C1845483B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44F90754-4DD4-348A-1E1A-EA7EA8F6047E}"/>
              </a:ext>
            </a:extLst>
          </p:cNvPr>
          <p:cNvSpPr/>
          <p:nvPr/>
        </p:nvSpPr>
        <p:spPr>
          <a:xfrm>
            <a:off x="8533001" y="6461999"/>
            <a:ext cx="220722" cy="216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53802D1-F290-E520-9781-7F3EF6294EC1}"/>
              </a:ext>
            </a:extLst>
          </p:cNvPr>
          <p:cNvSpPr/>
          <p:nvPr/>
        </p:nvSpPr>
        <p:spPr>
          <a:xfrm>
            <a:off x="5760693" y="6461999"/>
            <a:ext cx="220722" cy="216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B28E1EA-12B6-FD96-6462-EDAA0ACAB1D6}"/>
              </a:ext>
            </a:extLst>
          </p:cNvPr>
          <p:cNvSpPr/>
          <p:nvPr/>
        </p:nvSpPr>
        <p:spPr>
          <a:xfrm>
            <a:off x="7146847" y="6461999"/>
            <a:ext cx="220722" cy="216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AB11A3-355B-FCCE-B913-07B1AE202012}"/>
              </a:ext>
            </a:extLst>
          </p:cNvPr>
          <p:cNvGrpSpPr/>
          <p:nvPr/>
        </p:nvGrpSpPr>
        <p:grpSpPr>
          <a:xfrm>
            <a:off x="5760693" y="2772644"/>
            <a:ext cx="2993030" cy="216426"/>
            <a:chOff x="5760693" y="5373216"/>
            <a:chExt cx="2993030" cy="21642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CD5AEF1-4510-9916-5916-D253142A781C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A18784D-AB55-7EE5-9174-1E61D0778E3C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C359759-CAE6-81F8-5557-9DD5850E2EBB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0D61720-BA1C-0273-B15E-C976664866C6}"/>
              </a:ext>
            </a:extLst>
          </p:cNvPr>
          <p:cNvGrpSpPr/>
          <p:nvPr/>
        </p:nvGrpSpPr>
        <p:grpSpPr>
          <a:xfrm>
            <a:off x="5760693" y="1591205"/>
            <a:ext cx="2993030" cy="216426"/>
            <a:chOff x="5760693" y="5373216"/>
            <a:chExt cx="2993030" cy="21642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2EB3FD7-1AE4-D236-2398-601E37364106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1A265C9-43F2-A853-E2A1-A95F7C7ABA02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A3EC55F-4C4F-ED16-17D3-9B03ABB38D70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86EBA68-6E13-A4AF-1675-2325B888AE7D}"/>
              </a:ext>
            </a:extLst>
          </p:cNvPr>
          <p:cNvGrpSpPr/>
          <p:nvPr/>
        </p:nvGrpSpPr>
        <p:grpSpPr>
          <a:xfrm>
            <a:off x="2988385" y="2760987"/>
            <a:ext cx="2993030" cy="216426"/>
            <a:chOff x="5760693" y="5373216"/>
            <a:chExt cx="2993030" cy="216426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E72BF1B-625E-F753-7F5D-E91E8823E8BD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1924F08-3399-A95B-E687-9CAD18FEFB31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502CDF6-32FF-5257-A478-7A4452A7B250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D7460D0-2005-8254-19A3-BDC1CAA2C5BD}"/>
              </a:ext>
            </a:extLst>
          </p:cNvPr>
          <p:cNvGrpSpPr/>
          <p:nvPr/>
        </p:nvGrpSpPr>
        <p:grpSpPr>
          <a:xfrm>
            <a:off x="2988385" y="5326362"/>
            <a:ext cx="2993030" cy="216426"/>
            <a:chOff x="5760693" y="5373216"/>
            <a:chExt cx="2993030" cy="21642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7592B53-0AA8-B09B-4087-DCDF07AE5179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614DF67-A106-B077-FCD1-B4B29533E675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D2BBF9A-2B43-75F0-B3CD-A6D1459E06AF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B92D515-E286-AE29-7B37-3B65E475686C}"/>
              </a:ext>
            </a:extLst>
          </p:cNvPr>
          <p:cNvGrpSpPr/>
          <p:nvPr/>
        </p:nvGrpSpPr>
        <p:grpSpPr>
          <a:xfrm>
            <a:off x="2988385" y="6470322"/>
            <a:ext cx="2993030" cy="216426"/>
            <a:chOff x="5760693" y="5373216"/>
            <a:chExt cx="2993030" cy="216426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EE8E1D5-6BA9-32A4-7BF8-4E5588372E3C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54AB6C8-2952-3FE7-CE8A-365F6718013E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2C1E70F-B215-029A-6647-30D94F583C05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B901057-CD5F-E386-EE78-8D0C40E96BFE}"/>
              </a:ext>
            </a:extLst>
          </p:cNvPr>
          <p:cNvGrpSpPr/>
          <p:nvPr/>
        </p:nvGrpSpPr>
        <p:grpSpPr>
          <a:xfrm>
            <a:off x="2988385" y="1566835"/>
            <a:ext cx="2993030" cy="216426"/>
            <a:chOff x="5760693" y="5373216"/>
            <a:chExt cx="2993030" cy="216426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998BFE6-30ED-F246-6465-2516E43E2414}"/>
                </a:ext>
              </a:extLst>
            </p:cNvPr>
            <p:cNvSpPr/>
            <p:nvPr/>
          </p:nvSpPr>
          <p:spPr>
            <a:xfrm>
              <a:off x="8533001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AB1C162-1E89-36D6-E312-81469CA0BD04}"/>
                </a:ext>
              </a:extLst>
            </p:cNvPr>
            <p:cNvSpPr/>
            <p:nvPr/>
          </p:nvSpPr>
          <p:spPr>
            <a:xfrm>
              <a:off x="5760693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B0A0857-BA3A-D023-B854-76B1C6F3619D}"/>
                </a:ext>
              </a:extLst>
            </p:cNvPr>
            <p:cNvSpPr/>
            <p:nvPr/>
          </p:nvSpPr>
          <p:spPr>
            <a:xfrm>
              <a:off x="7146847" y="5373216"/>
              <a:ext cx="220722" cy="21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BF0155F-61C7-DF63-856A-355D02523E81}"/>
              </a:ext>
            </a:extLst>
          </p:cNvPr>
          <p:cNvCxnSpPr>
            <a:cxnSpLocks/>
          </p:cNvCxnSpPr>
          <p:nvPr/>
        </p:nvCxnSpPr>
        <p:spPr>
          <a:xfrm>
            <a:off x="3098746" y="2348880"/>
            <a:ext cx="5544616" cy="34609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155B9FBB-C8DA-EA48-A006-56B9A560109A}"/>
              </a:ext>
            </a:extLst>
          </p:cNvPr>
          <p:cNvSpPr/>
          <p:nvPr/>
        </p:nvSpPr>
        <p:spPr>
          <a:xfrm>
            <a:off x="6406994" y="4381343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5449583-9631-7B85-947A-2AF88B37FD85}"/>
              </a:ext>
            </a:extLst>
          </p:cNvPr>
          <p:cNvSpPr/>
          <p:nvPr/>
        </p:nvSpPr>
        <p:spPr>
          <a:xfrm>
            <a:off x="7145616" y="4827427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A7E7A0B-B7DF-DA7F-273D-FF023F0872E4}"/>
              </a:ext>
            </a:extLst>
          </p:cNvPr>
          <p:cNvSpPr/>
          <p:nvPr/>
        </p:nvSpPr>
        <p:spPr>
          <a:xfrm>
            <a:off x="7839924" y="5273382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BD43901-E7AB-437F-91D8-AF07C9EB4F22}"/>
              </a:ext>
            </a:extLst>
          </p:cNvPr>
          <p:cNvSpPr/>
          <p:nvPr/>
        </p:nvSpPr>
        <p:spPr>
          <a:xfrm>
            <a:off x="8546801" y="5719935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C4B4083-A00B-30B7-1203-3E6D47D34B32}"/>
              </a:ext>
            </a:extLst>
          </p:cNvPr>
          <p:cNvSpPr txBox="1"/>
          <p:nvPr/>
        </p:nvSpPr>
        <p:spPr>
          <a:xfrm>
            <a:off x="9053247" y="3096039"/>
            <a:ext cx="156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Max? No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5D7F718-7AFF-2C6F-42AC-EC13C6C9D54C}"/>
              </a:ext>
            </a:extLst>
          </p:cNvPr>
          <p:cNvSpPr/>
          <p:nvPr/>
        </p:nvSpPr>
        <p:spPr>
          <a:xfrm>
            <a:off x="5041011" y="3506659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C23A92F-A17C-13C2-0F9B-4818256302D5}"/>
              </a:ext>
            </a:extLst>
          </p:cNvPr>
          <p:cNvSpPr/>
          <p:nvPr/>
        </p:nvSpPr>
        <p:spPr>
          <a:xfrm>
            <a:off x="4374693" y="3115504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5F3FA41-8D23-9345-FDBA-32D3948CCADA}"/>
              </a:ext>
            </a:extLst>
          </p:cNvPr>
          <p:cNvSpPr/>
          <p:nvPr/>
        </p:nvSpPr>
        <p:spPr>
          <a:xfrm>
            <a:off x="3656054" y="2651872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2A20A4AA-ED25-09BF-2DB3-7797E01A1954}"/>
              </a:ext>
            </a:extLst>
          </p:cNvPr>
          <p:cNvSpPr/>
          <p:nvPr/>
        </p:nvSpPr>
        <p:spPr>
          <a:xfrm>
            <a:off x="2990482" y="2244833"/>
            <a:ext cx="220722" cy="2182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C7F87DD-FDB3-F264-3224-56985C893EB3}"/>
              </a:ext>
            </a:extLst>
          </p:cNvPr>
          <p:cNvCxnSpPr>
            <a:cxnSpLocks/>
          </p:cNvCxnSpPr>
          <p:nvPr/>
        </p:nvCxnSpPr>
        <p:spPr>
          <a:xfrm flipV="1">
            <a:off x="5949091" y="3280705"/>
            <a:ext cx="3104156" cy="7674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73C636DE-C6CC-5B36-0DBB-7DB80E0D86BA}"/>
              </a:ext>
            </a:extLst>
          </p:cNvPr>
          <p:cNvSpPr/>
          <p:nvPr/>
        </p:nvSpPr>
        <p:spPr>
          <a:xfrm>
            <a:off x="2988385" y="3999738"/>
            <a:ext cx="220722" cy="216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994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1">
              <a:lumMod val="65000"/>
            </a:schemeClr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110561</TotalTime>
  <Words>1252</Words>
  <Application>Microsoft Macintosh PowerPoint</Application>
  <PresentationFormat>와이드스크린</PresentationFormat>
  <Paragraphs>547</Paragraphs>
  <Slides>43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맑은 고딕</vt:lpstr>
      <vt:lpstr>Noto Sans CJK KR</vt:lpstr>
      <vt:lpstr>Söhne</vt:lpstr>
      <vt:lpstr>Arial</vt:lpstr>
      <vt:lpstr>Calibri</vt:lpstr>
      <vt:lpstr>Cambria Math</vt:lpstr>
      <vt:lpstr>Times New Roman</vt:lpstr>
      <vt:lpstr>Office Theme</vt:lpstr>
      <vt:lpstr>Image Processing 실습 12주차</vt:lpstr>
      <vt:lpstr>PowerPoint 프레젠테이션</vt:lpstr>
      <vt:lpstr>공지사항</vt:lpstr>
      <vt:lpstr>목차</vt:lpstr>
      <vt:lpstr>Canny Edge 과제 리뷰</vt:lpstr>
      <vt:lpstr>Canny Edge 과제 리뷰</vt:lpstr>
      <vt:lpstr>Canny Edge 과제 리뷰</vt:lpstr>
      <vt:lpstr>Canny Edge 과제 리뷰</vt:lpstr>
      <vt:lpstr>Canny Edge 과제 리뷰</vt:lpstr>
      <vt:lpstr>Canny Edge 과제 리뷰</vt:lpstr>
      <vt:lpstr>과제</vt:lpstr>
      <vt:lpstr>과제</vt:lpstr>
      <vt:lpstr>과제</vt:lpstr>
      <vt:lpstr>과제</vt:lpstr>
      <vt:lpstr>공지사항</vt:lpstr>
      <vt:lpstr>공지사항</vt:lpstr>
      <vt:lpstr>공지사항</vt:lpstr>
      <vt:lpstr>공지사항</vt:lpstr>
      <vt:lpstr>공지사항</vt:lpstr>
      <vt:lpstr>공지사항</vt:lpstr>
      <vt:lpstr>공지사항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과제</vt:lpstr>
      <vt:lpstr>과제</vt:lpstr>
      <vt:lpstr>과제</vt:lpstr>
      <vt:lpstr>과제</vt:lpstr>
      <vt:lpstr>과제</vt:lpstr>
      <vt:lpstr>과제</vt:lpstr>
      <vt:lpstr>과제</vt:lpstr>
      <vt:lpstr>과제</vt:lpstr>
      <vt:lpstr>과제</vt:lpstr>
      <vt:lpstr>과제</vt:lpstr>
      <vt:lpstr>Q &amp; A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topics at ADSC</dc:title>
  <dc:creator>hyunseop</dc:creator>
  <cp:lastModifiedBy>김대현</cp:lastModifiedBy>
  <cp:revision>6238</cp:revision>
  <cp:lastPrinted>2022-11-28T05:13:00Z</cp:lastPrinted>
  <dcterms:created xsi:type="dcterms:W3CDTF">2010-07-15T02:32:42Z</dcterms:created>
  <dcterms:modified xsi:type="dcterms:W3CDTF">2023-05-19T00:39:35Z</dcterms:modified>
</cp:coreProperties>
</file>